
<file path=[Content_Types].xml><?xml version="1.0" encoding="utf-8"?>
<Types xmlns="http://schemas.openxmlformats.org/package/2006/content-types">
  <Default Extension="bin" ContentType="audio/unknown"/>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6"/>
  </p:notesMasterIdLst>
  <p:sldIdLst>
    <p:sldId id="410" r:id="rId2"/>
    <p:sldId id="486" r:id="rId3"/>
    <p:sldId id="487" r:id="rId4"/>
    <p:sldId id="488" r:id="rId5"/>
    <p:sldId id="489" r:id="rId6"/>
    <p:sldId id="490" r:id="rId7"/>
    <p:sldId id="501" r:id="rId8"/>
    <p:sldId id="502" r:id="rId9"/>
    <p:sldId id="503" r:id="rId10"/>
    <p:sldId id="504" r:id="rId11"/>
    <p:sldId id="491" r:id="rId12"/>
    <p:sldId id="492" r:id="rId13"/>
    <p:sldId id="494" r:id="rId14"/>
    <p:sldId id="495" r:id="rId15"/>
    <p:sldId id="497" r:id="rId16"/>
    <p:sldId id="496" r:id="rId17"/>
    <p:sldId id="505" r:id="rId18"/>
    <p:sldId id="506" r:id="rId19"/>
    <p:sldId id="507" r:id="rId20"/>
    <p:sldId id="508" r:id="rId21"/>
    <p:sldId id="500" r:id="rId22"/>
    <p:sldId id="498" r:id="rId23"/>
    <p:sldId id="499" r:id="rId24"/>
    <p:sldId id="262" r:id="rId25"/>
  </p:sldIdLst>
  <p:sldSz cx="9144000" cy="6858000" type="screen4x3"/>
  <p:notesSz cx="6858000" cy="9144000"/>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620">
          <p15:clr>
            <a:srgbClr val="A4A3A4"/>
          </p15:clr>
        </p15:guide>
        <p15:guide id="4" pos="2880">
          <p15:clr>
            <a:srgbClr val="A4A3A4"/>
          </p15:clr>
        </p15:guide>
        <p15:guide id="5" orient="horz"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0000FF"/>
    <a:srgbClr val="FF5050"/>
    <a:srgbClr val="800000"/>
    <a:srgbClr val="FF9999"/>
    <a:srgbClr val="FFCC00"/>
    <a:srgbClr val="CC3300"/>
    <a:srgbClr val="FF9933"/>
    <a:srgbClr val="FAC090"/>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5" autoAdjust="0"/>
    <p:restoredTop sz="94660"/>
  </p:normalViewPr>
  <p:slideViewPr>
    <p:cSldViewPr snapToGrid="0" showGuides="1">
      <p:cViewPr varScale="1">
        <p:scale>
          <a:sx n="115" d="100"/>
          <a:sy n="115" d="100"/>
        </p:scale>
        <p:origin x="1356" y="90"/>
      </p:cViewPr>
      <p:guideLst>
        <p:guide orient="horz" pos="2160"/>
        <p:guide pos="3840"/>
        <p:guide orient="horz" pos="1620"/>
        <p:guide pos="2880"/>
        <p:guide orient="horz" pos="288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611576-DA60-41D0-A56C-EA48F4402E5D}" type="datetimeFigureOut">
              <a:rPr lang="zh-CN" altLang="en-US" smtClean="0"/>
              <a:pPr/>
              <a:t>2025/5/9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8BD09A-CB57-4FF7-A324-BE462620C540}" type="slidenum">
              <a:rPr lang="zh-CN" altLang="en-US" smtClean="0"/>
              <a:pPr/>
              <a:t>‹#›</a:t>
            </a:fld>
            <a:endParaRPr lang="zh-CN" altLang="en-US"/>
          </a:p>
        </p:txBody>
      </p:sp>
    </p:spTree>
    <p:extLst>
      <p:ext uri="{BB962C8B-B14F-4D97-AF65-F5344CB8AC3E}">
        <p14:creationId xmlns:p14="http://schemas.microsoft.com/office/powerpoint/2010/main" val="2689643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p:cNvSpPr>
            <a:spLocks noGrp="1" noChangeArrowheads="1"/>
          </p:cNvSpPr>
          <p:nvPr>
            <p:ph type="dt" sz="quarter" idx="1"/>
          </p:nvPr>
        </p:nvSpPr>
        <p:spPr>
          <a:noFill/>
        </p:spPr>
        <p:txBody>
          <a:bodyPr/>
          <a:lstStyle>
            <a:lvl1pPr defTabSz="914423" eaLnBrk="0" hangingPunct="0">
              <a:defRPr>
                <a:solidFill>
                  <a:schemeClr val="tx1"/>
                </a:solidFill>
                <a:latin typeface="Verdana" pitchFamily="34" charset="0"/>
                <a:ea typeface="宋体" pitchFamily="2" charset="-122"/>
              </a:defRPr>
            </a:lvl1pPr>
            <a:lvl2pPr marL="685817" indent="-263776" defTabSz="914423" eaLnBrk="0" hangingPunct="0">
              <a:defRPr>
                <a:solidFill>
                  <a:schemeClr val="tx1"/>
                </a:solidFill>
                <a:latin typeface="Verdana" pitchFamily="34" charset="0"/>
                <a:ea typeface="宋体" pitchFamily="2" charset="-122"/>
              </a:defRPr>
            </a:lvl2pPr>
            <a:lvl3pPr marL="1055103" indent="-211021" defTabSz="914423" eaLnBrk="0" hangingPunct="0">
              <a:defRPr>
                <a:solidFill>
                  <a:schemeClr val="tx1"/>
                </a:solidFill>
                <a:latin typeface="Verdana" pitchFamily="34" charset="0"/>
                <a:ea typeface="宋体" pitchFamily="2" charset="-122"/>
              </a:defRPr>
            </a:lvl3pPr>
            <a:lvl4pPr marL="1477145" indent="-211021" defTabSz="914423" eaLnBrk="0" hangingPunct="0">
              <a:defRPr>
                <a:solidFill>
                  <a:schemeClr val="tx1"/>
                </a:solidFill>
                <a:latin typeface="Verdana" pitchFamily="34" charset="0"/>
                <a:ea typeface="宋体" pitchFamily="2" charset="-122"/>
              </a:defRPr>
            </a:lvl4pPr>
            <a:lvl5pPr marL="1899186" indent="-211021" defTabSz="914423" eaLnBrk="0" hangingPunct="0">
              <a:defRPr>
                <a:solidFill>
                  <a:schemeClr val="tx1"/>
                </a:solidFill>
                <a:latin typeface="Verdana" pitchFamily="34" charset="0"/>
                <a:ea typeface="宋体" pitchFamily="2" charset="-122"/>
              </a:defRPr>
            </a:lvl5pPr>
            <a:lvl6pPr marL="2321227" indent="-211021" defTabSz="914423" eaLnBrk="0" fontAlgn="base" hangingPunct="0">
              <a:spcBef>
                <a:spcPct val="0"/>
              </a:spcBef>
              <a:spcAft>
                <a:spcPct val="0"/>
              </a:spcAft>
              <a:defRPr>
                <a:solidFill>
                  <a:schemeClr val="tx1"/>
                </a:solidFill>
                <a:latin typeface="Verdana" pitchFamily="34" charset="0"/>
                <a:ea typeface="宋体" pitchFamily="2" charset="-122"/>
              </a:defRPr>
            </a:lvl6pPr>
            <a:lvl7pPr marL="2743269" indent="-211021" defTabSz="914423" eaLnBrk="0" fontAlgn="base" hangingPunct="0">
              <a:spcBef>
                <a:spcPct val="0"/>
              </a:spcBef>
              <a:spcAft>
                <a:spcPct val="0"/>
              </a:spcAft>
              <a:defRPr>
                <a:solidFill>
                  <a:schemeClr val="tx1"/>
                </a:solidFill>
                <a:latin typeface="Verdana" pitchFamily="34" charset="0"/>
                <a:ea typeface="宋体" pitchFamily="2" charset="-122"/>
              </a:defRPr>
            </a:lvl7pPr>
            <a:lvl8pPr marL="3165310" indent="-211021" defTabSz="914423" eaLnBrk="0" fontAlgn="base" hangingPunct="0">
              <a:spcBef>
                <a:spcPct val="0"/>
              </a:spcBef>
              <a:spcAft>
                <a:spcPct val="0"/>
              </a:spcAft>
              <a:defRPr>
                <a:solidFill>
                  <a:schemeClr val="tx1"/>
                </a:solidFill>
                <a:latin typeface="Verdana" pitchFamily="34" charset="0"/>
                <a:ea typeface="宋体" pitchFamily="2" charset="-122"/>
              </a:defRPr>
            </a:lvl8pPr>
            <a:lvl9pPr marL="3587351" indent="-211021" defTabSz="914423"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2B8245CD-7AC4-4270-A19E-9F43360ACED4}" type="datetime1">
              <a:rPr lang="zh-CN" altLang="en-US" smtClean="0">
                <a:latin typeface="Arial" charset="0"/>
              </a:rPr>
              <a:pPr eaLnBrk="1" hangingPunct="1"/>
              <a:t>2025/5/9</a:t>
            </a:fld>
            <a:endParaRPr lang="en-US" altLang="zh-CN">
              <a:latin typeface="Arial" charset="0"/>
            </a:endParaRPr>
          </a:p>
        </p:txBody>
      </p:sp>
      <p:sp>
        <p:nvSpPr>
          <p:cNvPr id="63491" name="Rectangle 7"/>
          <p:cNvSpPr>
            <a:spLocks noGrp="1" noChangeArrowheads="1"/>
          </p:cNvSpPr>
          <p:nvPr>
            <p:ph type="sldNum" sz="quarter" idx="5"/>
          </p:nvPr>
        </p:nvSpPr>
        <p:spPr>
          <a:noFill/>
        </p:spPr>
        <p:txBody>
          <a:bodyPr/>
          <a:lstStyle>
            <a:lvl1pPr defTabSz="914423" eaLnBrk="0" hangingPunct="0">
              <a:defRPr>
                <a:solidFill>
                  <a:schemeClr val="tx1"/>
                </a:solidFill>
                <a:latin typeface="Verdana" pitchFamily="34" charset="0"/>
                <a:ea typeface="宋体" pitchFamily="2" charset="-122"/>
              </a:defRPr>
            </a:lvl1pPr>
            <a:lvl2pPr marL="685817" indent="-263776" defTabSz="914423" eaLnBrk="0" hangingPunct="0">
              <a:defRPr>
                <a:solidFill>
                  <a:schemeClr val="tx1"/>
                </a:solidFill>
                <a:latin typeface="Verdana" pitchFamily="34" charset="0"/>
                <a:ea typeface="宋体" pitchFamily="2" charset="-122"/>
              </a:defRPr>
            </a:lvl2pPr>
            <a:lvl3pPr marL="1055103" indent="-211021" defTabSz="914423" eaLnBrk="0" hangingPunct="0">
              <a:defRPr>
                <a:solidFill>
                  <a:schemeClr val="tx1"/>
                </a:solidFill>
                <a:latin typeface="Verdana" pitchFamily="34" charset="0"/>
                <a:ea typeface="宋体" pitchFamily="2" charset="-122"/>
              </a:defRPr>
            </a:lvl3pPr>
            <a:lvl4pPr marL="1477145" indent="-211021" defTabSz="914423" eaLnBrk="0" hangingPunct="0">
              <a:defRPr>
                <a:solidFill>
                  <a:schemeClr val="tx1"/>
                </a:solidFill>
                <a:latin typeface="Verdana" pitchFamily="34" charset="0"/>
                <a:ea typeface="宋体" pitchFamily="2" charset="-122"/>
              </a:defRPr>
            </a:lvl4pPr>
            <a:lvl5pPr marL="1899186" indent="-211021" defTabSz="914423" eaLnBrk="0" hangingPunct="0">
              <a:defRPr>
                <a:solidFill>
                  <a:schemeClr val="tx1"/>
                </a:solidFill>
                <a:latin typeface="Verdana" pitchFamily="34" charset="0"/>
                <a:ea typeface="宋体" pitchFamily="2" charset="-122"/>
              </a:defRPr>
            </a:lvl5pPr>
            <a:lvl6pPr marL="2321227" indent="-211021" defTabSz="914423" eaLnBrk="0" fontAlgn="base" hangingPunct="0">
              <a:spcBef>
                <a:spcPct val="0"/>
              </a:spcBef>
              <a:spcAft>
                <a:spcPct val="0"/>
              </a:spcAft>
              <a:defRPr>
                <a:solidFill>
                  <a:schemeClr val="tx1"/>
                </a:solidFill>
                <a:latin typeface="Verdana" pitchFamily="34" charset="0"/>
                <a:ea typeface="宋体" pitchFamily="2" charset="-122"/>
              </a:defRPr>
            </a:lvl6pPr>
            <a:lvl7pPr marL="2743269" indent="-211021" defTabSz="914423" eaLnBrk="0" fontAlgn="base" hangingPunct="0">
              <a:spcBef>
                <a:spcPct val="0"/>
              </a:spcBef>
              <a:spcAft>
                <a:spcPct val="0"/>
              </a:spcAft>
              <a:defRPr>
                <a:solidFill>
                  <a:schemeClr val="tx1"/>
                </a:solidFill>
                <a:latin typeface="Verdana" pitchFamily="34" charset="0"/>
                <a:ea typeface="宋体" pitchFamily="2" charset="-122"/>
              </a:defRPr>
            </a:lvl7pPr>
            <a:lvl8pPr marL="3165310" indent="-211021" defTabSz="914423" eaLnBrk="0" fontAlgn="base" hangingPunct="0">
              <a:spcBef>
                <a:spcPct val="0"/>
              </a:spcBef>
              <a:spcAft>
                <a:spcPct val="0"/>
              </a:spcAft>
              <a:defRPr>
                <a:solidFill>
                  <a:schemeClr val="tx1"/>
                </a:solidFill>
                <a:latin typeface="Verdana" pitchFamily="34" charset="0"/>
                <a:ea typeface="宋体" pitchFamily="2" charset="-122"/>
              </a:defRPr>
            </a:lvl8pPr>
            <a:lvl9pPr marL="3587351" indent="-211021" defTabSz="914423"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89505893-9F73-4A93-8FDC-0C870B895CB1}" type="slidenum">
              <a:rPr lang="en-US" altLang="zh-CN" smtClean="0">
                <a:latin typeface="Arial" charset="0"/>
              </a:rPr>
              <a:pPr eaLnBrk="1" hangingPunct="1"/>
              <a:t>1</a:t>
            </a:fld>
            <a:endParaRPr lang="en-US" altLang="zh-CN">
              <a:latin typeface="Arial" charset="0"/>
            </a:endParaRPr>
          </a:p>
        </p:txBody>
      </p:sp>
      <p:sp>
        <p:nvSpPr>
          <p:cNvPr id="63492" name="Rectangle 2"/>
          <p:cNvSpPr>
            <a:spLocks noGrp="1" noRot="1" noChangeAspect="1" noChangeArrowheads="1" noTextEdit="1"/>
          </p:cNvSpPr>
          <p:nvPr>
            <p:ph type="sldImg"/>
          </p:nvPr>
        </p:nvSpPr>
        <p:spPr>
          <a:ln cap="flat"/>
        </p:spPr>
      </p:sp>
      <p:sp>
        <p:nvSpPr>
          <p:cNvPr id="63493"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1223749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6ECE1222-1931-4FAC-9A84-641A9F0AB538}"/>
              </a:ext>
            </a:extLst>
          </p:cNvPr>
          <p:cNvSpPr>
            <a:spLocks noGrp="1" noChangeArrowheads="1"/>
          </p:cNvSpPr>
          <p:nvPr>
            <p:ph type="sldNum" sz="quarter" idx="5"/>
          </p:nvPr>
        </p:nvSpPr>
        <p:spPr>
          <a:noFill/>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05C90A64-5126-426E-97AB-DCE929CA4A45}" type="slidenum">
              <a:rPr lang="zh-CN" altLang="en-US" b="0"/>
              <a:pPr/>
              <a:t>2</a:t>
            </a:fld>
            <a:endParaRPr lang="en-US" altLang="zh-CN" b="0"/>
          </a:p>
        </p:txBody>
      </p:sp>
      <p:sp>
        <p:nvSpPr>
          <p:cNvPr id="29699" name="Rectangle 2">
            <a:extLst>
              <a:ext uri="{FF2B5EF4-FFF2-40B4-BE49-F238E27FC236}">
                <a16:creationId xmlns:a16="http://schemas.microsoft.com/office/drawing/2014/main" id="{B489345D-3130-4714-BE4A-8745B3193858}"/>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25EBB767-1C38-4EF3-855A-413365B464FD}"/>
              </a:ext>
            </a:extLst>
          </p:cNvPr>
          <p:cNvSpPr>
            <a:spLocks noGrp="1" noChangeArrowheads="1"/>
          </p:cNvSpPr>
          <p:nvPr>
            <p:ph type="body" idx="1"/>
          </p:nvPr>
        </p:nvSpPr>
        <p:spPr>
          <a:noFill/>
        </p:spPr>
        <p:txBody>
          <a:bodyPr/>
          <a:lstStyle/>
          <a:p>
            <a:pPr eaLnBrk="1" hangingPunct="1"/>
            <a:endParaRPr lang="zh-CN" altLang="en-US">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audio" Target="../media/audio1.bin"/><Relationship Id="rId6" Type="http://schemas.openxmlformats.org/officeDocument/2006/relationships/audio" Target="../media/audio1.bin"/><Relationship Id="rId5" Type="http://schemas.microsoft.com/office/2007/relationships/hdphoto" Target="../media/hdphoto2.wdp"/><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8" Type="http://schemas.openxmlformats.org/officeDocument/2006/relationships/audio" Target="../media/audio1.bin"/><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audio" Target="../media/audio1.bin"/><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8" Type="http://schemas.openxmlformats.org/officeDocument/2006/relationships/audio" Target="../media/audio1.bin"/><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audio" Target="../media/audio1.bin"/><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143000" y="3602037"/>
            <a:ext cx="6858000" cy="1655763"/>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6" name="灯片编号占位符 5"/>
          <p:cNvSpPr>
            <a:spLocks noGrp="1"/>
          </p:cNvSpPr>
          <p:nvPr>
            <p:ph type="sldNum" sz="quarter" idx="12"/>
          </p:nvPr>
        </p:nvSpPr>
        <p:spPr>
          <a:xfrm>
            <a:off x="8515350" y="6312556"/>
            <a:ext cx="439216" cy="365125"/>
          </a:xfrm>
          <a:prstGeom prst="rect">
            <a:avLst/>
          </a:prstGeom>
        </p:spPr>
        <p:txBody>
          <a:bodyPr/>
          <a:lstStyle/>
          <a:p>
            <a:fld id="{6AFFC8D2-8F6E-4B74-A2F2-6058810E9DA7}" type="slidenum">
              <a:rPr lang="zh-CN" altLang="en-US" smtClean="0"/>
              <a:pPr/>
              <a:t>‹#›</a:t>
            </a:fld>
            <a:endParaRPr lang="zh-CN" altLang="en-US"/>
          </a:p>
        </p:txBody>
      </p:sp>
      <p:sp>
        <p:nvSpPr>
          <p:cNvPr id="7" name="矩形 6"/>
          <p:cNvSpPr/>
          <p:nvPr userDrawn="1"/>
        </p:nvSpPr>
        <p:spPr>
          <a:xfrm>
            <a:off x="-30725" y="1617609"/>
            <a:ext cx="9144000" cy="3155096"/>
          </a:xfrm>
          <a:prstGeom prst="rect">
            <a:avLst/>
          </a:prstGeom>
          <a:gradFill flip="none" rotWithShape="1">
            <a:gsLst>
              <a:gs pos="0">
                <a:schemeClr val="accent1">
                  <a:lumMod val="50000"/>
                </a:schemeClr>
              </a:gs>
              <a:gs pos="50000">
                <a:srgbClr val="00B0F0"/>
              </a:gs>
              <a:gs pos="100000">
                <a:srgbClr val="F3F3F3">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8" name="任意多边形 7"/>
          <p:cNvSpPr/>
          <p:nvPr userDrawn="1"/>
        </p:nvSpPr>
        <p:spPr>
          <a:xfrm>
            <a:off x="6000752" y="4818743"/>
            <a:ext cx="3143249" cy="240392"/>
          </a:xfrm>
          <a:custGeom>
            <a:avLst/>
            <a:gdLst>
              <a:gd name="connsiteX0" fmla="*/ 240393 w 4190999"/>
              <a:gd name="connsiteY0" fmla="*/ 0 h 240392"/>
              <a:gd name="connsiteX1" fmla="*/ 4190999 w 4190999"/>
              <a:gd name="connsiteY1" fmla="*/ 0 h 240392"/>
              <a:gd name="connsiteX2" fmla="*/ 4190999 w 4190999"/>
              <a:gd name="connsiteY2" fmla="*/ 240392 h 240392"/>
              <a:gd name="connsiteX3" fmla="*/ 240393 w 4190999"/>
              <a:gd name="connsiteY3" fmla="*/ 240392 h 240392"/>
              <a:gd name="connsiteX4" fmla="*/ 0 w 4190999"/>
              <a:gd name="connsiteY4" fmla="*/ 0 h 240392"/>
              <a:gd name="connsiteX5" fmla="*/ 240392 w 4190999"/>
              <a:gd name="connsiteY5" fmla="*/ 0 h 240392"/>
              <a:gd name="connsiteX6" fmla="*/ 240392 w 4190999"/>
              <a:gd name="connsiteY6" fmla="*/ 240392 h 24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999" h="240392">
                <a:moveTo>
                  <a:pt x="240393" y="0"/>
                </a:moveTo>
                <a:lnTo>
                  <a:pt x="4190999" y="0"/>
                </a:lnTo>
                <a:lnTo>
                  <a:pt x="4190999" y="240392"/>
                </a:lnTo>
                <a:lnTo>
                  <a:pt x="240393" y="240392"/>
                </a:lnTo>
                <a:close/>
                <a:moveTo>
                  <a:pt x="0" y="0"/>
                </a:moveTo>
                <a:lnTo>
                  <a:pt x="240392" y="0"/>
                </a:lnTo>
                <a:lnTo>
                  <a:pt x="240392" y="240392"/>
                </a:lnTo>
                <a:close/>
              </a:path>
            </a:pathLst>
          </a:custGeom>
          <a:solidFill>
            <a:srgbClr val="96CAE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9" name="任意多边形 8"/>
          <p:cNvSpPr/>
          <p:nvPr userDrawn="1"/>
        </p:nvSpPr>
        <p:spPr>
          <a:xfrm>
            <a:off x="1" y="4818743"/>
            <a:ext cx="6181045" cy="240392"/>
          </a:xfrm>
          <a:custGeom>
            <a:avLst/>
            <a:gdLst>
              <a:gd name="connsiteX0" fmla="*/ 8001001 w 8241393"/>
              <a:gd name="connsiteY0" fmla="*/ 0 h 240392"/>
              <a:gd name="connsiteX1" fmla="*/ 8241393 w 8241393"/>
              <a:gd name="connsiteY1" fmla="*/ 240392 h 240392"/>
              <a:gd name="connsiteX2" fmla="*/ 8001001 w 8241393"/>
              <a:gd name="connsiteY2" fmla="*/ 240392 h 240392"/>
              <a:gd name="connsiteX3" fmla="*/ 0 w 8241393"/>
              <a:gd name="connsiteY3" fmla="*/ 0 h 240392"/>
              <a:gd name="connsiteX4" fmla="*/ 8001000 w 8241393"/>
              <a:gd name="connsiteY4" fmla="*/ 0 h 240392"/>
              <a:gd name="connsiteX5" fmla="*/ 8001000 w 8241393"/>
              <a:gd name="connsiteY5" fmla="*/ 240392 h 240392"/>
              <a:gd name="connsiteX6" fmla="*/ 0 w 8241393"/>
              <a:gd name="connsiteY6" fmla="*/ 240392 h 24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1393" h="240392">
                <a:moveTo>
                  <a:pt x="8001001" y="0"/>
                </a:moveTo>
                <a:lnTo>
                  <a:pt x="8241393" y="240392"/>
                </a:lnTo>
                <a:lnTo>
                  <a:pt x="8001001" y="240392"/>
                </a:lnTo>
                <a:close/>
                <a:moveTo>
                  <a:pt x="0" y="0"/>
                </a:moveTo>
                <a:lnTo>
                  <a:pt x="8001000" y="0"/>
                </a:lnTo>
                <a:lnTo>
                  <a:pt x="8001000" y="240392"/>
                </a:lnTo>
                <a:lnTo>
                  <a:pt x="0" y="240392"/>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3000" y="2183153"/>
            <a:ext cx="2080195" cy="2024008"/>
          </a:xfrm>
          <a:prstGeom prst="ellipse">
            <a:avLst/>
          </a:prstGeom>
          <a:ln w="63500" cap="rnd">
            <a:solidFill>
              <a:schemeClr val="accent6">
                <a:lumMod val="50000"/>
              </a:schemeClr>
            </a:solidFill>
          </a:ln>
          <a:effectLst>
            <a:glow rad="228600">
              <a:schemeClr val="accent1">
                <a:satMod val="175000"/>
                <a:alpha val="40000"/>
              </a:schemeClr>
            </a:glow>
            <a:outerShdw blurRad="381000" dist="292100" dir="5400000" sx="-80000" sy="-18000" rotWithShape="0">
              <a:srgbClr val="000000">
                <a:alpha val="22000"/>
              </a:srgbClr>
            </a:outerShdw>
            <a:reflection blurRad="6350" stA="50000" endA="300" endPos="55000" dir="5400000" sy="-100000" algn="bl" rotWithShape="0"/>
          </a:effectLst>
          <a:scene3d>
            <a:camera prst="orthographicFront"/>
            <a:lightRig rig="contrasting" dir="t">
              <a:rot lat="0" lon="0" rev="3000000"/>
            </a:lightRig>
          </a:scene3d>
          <a:sp3d contourW="7620">
            <a:bevelT w="95250" h="31750"/>
            <a:contourClr>
              <a:srgbClr val="333333"/>
            </a:contourClr>
          </a:sp3d>
        </p:spPr>
      </p:pic>
      <p:pic>
        <p:nvPicPr>
          <p:cNvPr id="12" name="图片 11"/>
          <p:cNvPicPr>
            <a:picLocks noChangeAspect="1"/>
          </p:cNvPicPr>
          <p:nvPr/>
        </p:nvPicPr>
        <p:blipFill rotWithShape="1">
          <a:blip r:embed="rId4" cstate="print">
            <a:extLst>
              <a:ext uri="{BEBA8EAE-BF5A-486C-A8C5-ECC9F3942E4B}">
                <a14:imgProps xmlns:a14="http://schemas.microsoft.com/office/drawing/2010/main">
                  <a14:imgLayer r:embed="rId5">
                    <a14:imgEffect>
                      <a14:artisticCrisscrossEtching/>
                    </a14:imgEffect>
                  </a14:imgLayer>
                </a14:imgProps>
              </a:ext>
              <a:ext uri="{28A0092B-C50C-407E-A947-70E740481C1C}">
                <a14:useLocalDpi xmlns:a14="http://schemas.microsoft.com/office/drawing/2010/main" val="0"/>
              </a:ext>
            </a:extLst>
          </a:blip>
          <a:srcRect b="32860"/>
          <a:stretch/>
        </p:blipFill>
        <p:spPr>
          <a:xfrm>
            <a:off x="5502524" y="2353995"/>
            <a:ext cx="3481617" cy="2357973"/>
          </a:xfrm>
          <a:prstGeom prst="rect">
            <a:avLst/>
          </a:prstGeom>
          <a:ln>
            <a:solidFill>
              <a:srgbClr val="1C5C85"/>
            </a:solidFill>
          </a:ln>
          <a:effectLst>
            <a:softEdge rad="774700"/>
          </a:effectLst>
        </p:spPr>
      </p:pic>
    </p:spTree>
    <p:extLst>
      <p:ext uri="{BB962C8B-B14F-4D97-AF65-F5344CB8AC3E}">
        <p14:creationId xmlns:p14="http://schemas.microsoft.com/office/powerpoint/2010/main" val="2896131586"/>
      </p:ext>
    </p:extLst>
  </p:cSld>
  <p:clrMapOvr>
    <a:masterClrMapping/>
  </p:clrMapOvr>
  <mc:AlternateContent xmlns:mc="http://schemas.openxmlformats.org/markup-compatibility/2006" xmlns:p14="http://schemas.microsoft.com/office/powerpoint/2010/main">
    <mc:Choice Requires="p14">
      <p:transition>
        <p14:flip dir="r"/>
        <p:sndAc>
          <p:stSnd>
            <p:snd r:embed="rId1" name="chimes.wav"/>
          </p:stSnd>
        </p:sndAc>
      </p:transition>
    </mc:Choice>
    <mc:Fallback xmlns="">
      <p:transition>
        <p:fade/>
        <p:sndAc>
          <p:stSnd>
            <p:snd r:embed="rId6" name="chimes.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标题占位符 1"/>
          <p:cNvSpPr>
            <a:spLocks noGrp="1"/>
          </p:cNvSpPr>
          <p:nvPr>
            <p:ph type="title" hasCustomPrompt="1"/>
          </p:nvPr>
        </p:nvSpPr>
        <p:spPr>
          <a:xfrm>
            <a:off x="0" y="642364"/>
            <a:ext cx="7820868" cy="688921"/>
          </a:xfrm>
          <a:prstGeom prst="rect">
            <a:avLst/>
          </a:prstGeom>
        </p:spPr>
        <p:txBody>
          <a:bodyPr vert="horz" lIns="68580" tIns="34290" rIns="68580" bIns="34290" rtlCol="0" anchor="ctr">
            <a:normAutofit/>
          </a:bodyPr>
          <a:lstStyle>
            <a:lvl1pPr>
              <a:defRPr b="0"/>
            </a:lvl1pPr>
          </a:lstStyle>
          <a:p>
            <a:r>
              <a:rPr lang="zh-CN" altLang="en-US" dirty="0"/>
              <a:t>单击此处编母版标题样式</a:t>
            </a:r>
          </a:p>
        </p:txBody>
      </p:sp>
      <p:sp>
        <p:nvSpPr>
          <p:cNvPr id="3" name="内容占位符 2"/>
          <p:cNvSpPr>
            <a:spLocks noGrp="1"/>
          </p:cNvSpPr>
          <p:nvPr>
            <p:ph idx="1"/>
          </p:nvPr>
        </p:nvSpPr>
        <p:spPr>
          <a:xfrm>
            <a:off x="628650" y="1605023"/>
            <a:ext cx="7886700" cy="457194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灯片编号占位符 5"/>
          <p:cNvSpPr>
            <a:spLocks noGrp="1"/>
          </p:cNvSpPr>
          <p:nvPr>
            <p:ph type="sldNum" sz="quarter" idx="12"/>
          </p:nvPr>
        </p:nvSpPr>
        <p:spPr>
          <a:xfrm>
            <a:off x="8515350" y="6312556"/>
            <a:ext cx="439216" cy="365125"/>
          </a:xfrm>
          <a:prstGeom prst="rect">
            <a:avLst/>
          </a:prstGeom>
        </p:spPr>
        <p:txBody>
          <a:bodyPr/>
          <a:lstStyle>
            <a:lvl1pPr algn="ctr">
              <a:defRPr/>
            </a:lvl1pPr>
          </a:lstStyle>
          <a:p>
            <a:fld id="{6AFFC8D2-8F6E-4B74-A2F2-6058810E9DA7}" type="slidenum">
              <a:rPr lang="zh-CN" altLang="en-US" smtClean="0"/>
              <a:pPr/>
              <a:t>‹#›</a:t>
            </a:fld>
            <a:endParaRPr lang="zh-CN" altLang="en-US" dirty="0"/>
          </a:p>
        </p:txBody>
      </p:sp>
      <p:pic>
        <p:nvPicPr>
          <p:cNvPr id="5" name="Picture 28" descr="but3_1">
            <a:hlinkClick r:id="" action="ppaction://hlinkshowjump?jump=nextslide" highlightClick="1">
              <a:snd r:embed="rId1" name="chimes.wav"/>
            </a:hlinkClick>
            <a:hlinkHover r:id="" action="ppaction://noaction" highlightClick="1"/>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083175" y="6238608"/>
            <a:ext cx="9525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9" descr="but1_1">
            <a:hlinkClick r:id="" action="ppaction://hlinkshowjump?jump=previousslide" highlightClick="1">
              <a:snd r:embed="rId1" name="chimes.wav"/>
            </a:hlinkClick>
            <a:hlinkHover r:id="" action="ppaction://noaction" highlightClick="1"/>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130675" y="6240195"/>
            <a:ext cx="9525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0" descr="退出">
            <a:hlinkClick r:id="" action="ppaction://hlinkshowjump?jump=endshow" highlightClick="1">
              <a:snd r:embed="rId1" name="chimes.wav"/>
            </a:hlinkClick>
            <a:hlinkHover r:id="" action="ppaction://noaction" highlightClick="1"/>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11863" y="6237020"/>
            <a:ext cx="960437"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1" descr="主目录">
            <a:hlinkClick r:id="" action="ppaction://hlinkshowjump?jump=firstslide" tooltip="回到主目录" highlightClick="1">
              <a:snd r:embed="rId1" name="chimes.wav"/>
            </a:hlinkClick>
            <a:hlinkHover r:id="" action="ppaction://noaction" highlightClick="1"/>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195513" y="6237020"/>
            <a:ext cx="960437"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2" descr="近览页">
            <a:hlinkClick r:id="" action="ppaction://hlinkshowjump?jump=lastslideviewed" highlightClick="1">
              <a:snd r:embed="rId1" name="chimes.wav"/>
            </a:hlinkClick>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3155950" y="6237020"/>
            <a:ext cx="960438"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5545442"/>
      </p:ext>
    </p:extLst>
  </p:cSld>
  <p:clrMapOvr>
    <a:masterClrMapping/>
  </p:clrMapOvr>
  <mc:AlternateContent xmlns:mc="http://schemas.openxmlformats.org/markup-compatibility/2006" xmlns:p14="http://schemas.microsoft.com/office/powerpoint/2010/main">
    <mc:Choice Requires="p14">
      <p:transition>
        <p14:flip dir="r"/>
        <p:sndAc>
          <p:stSnd>
            <p:snd r:embed="rId1" name="chimes.wav"/>
          </p:stSnd>
        </p:sndAc>
      </p:transition>
    </mc:Choice>
    <mc:Fallback xmlns="">
      <p:transition>
        <p:fade/>
        <p:sndAc>
          <p:stSnd>
            <p:snd r:embed="rId8" name="chimes.wav"/>
          </p:stSnd>
        </p:sndAc>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3" name="Picture 28" descr="but3_1">
            <a:hlinkClick r:id="" action="ppaction://hlinkshowjump?jump=nextslide" highlightClick="1">
              <a:snd r:embed="rId1" name="chimes.wav"/>
            </a:hlinkClick>
            <a:hlinkHover r:id="" action="ppaction://noaction" highlightClick="1"/>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083175" y="6238608"/>
            <a:ext cx="9525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9" descr="but1_1">
            <a:hlinkClick r:id="" action="ppaction://hlinkshowjump?jump=previousslide" highlightClick="1">
              <a:snd r:embed="rId1" name="chimes.wav"/>
            </a:hlinkClick>
            <a:hlinkHover r:id="" action="ppaction://noaction" highlightClick="1"/>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130675" y="6240195"/>
            <a:ext cx="9525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0" descr="退出">
            <a:hlinkClick r:id="" action="ppaction://hlinkshowjump?jump=endshow" highlightClick="1">
              <a:snd r:embed="rId1" name="chimes.wav"/>
            </a:hlinkClick>
            <a:hlinkHover r:id="" action="ppaction://noaction" highlightClick="1"/>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11863" y="6237020"/>
            <a:ext cx="960437"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1" descr="主目录">
            <a:hlinkClick r:id="" action="ppaction://hlinkshowjump?jump=firstslide" tooltip="回到主目录" highlightClick="1">
              <a:snd r:embed="rId1" name="chimes.wav"/>
            </a:hlinkClick>
            <a:hlinkHover r:id="" action="ppaction://noaction" highlightClick="1"/>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195513" y="6237020"/>
            <a:ext cx="960437"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2" descr="近览页">
            <a:hlinkClick r:id="" action="ppaction://hlinkshowjump?jump=lastslideviewed" highlightClick="1">
              <a:snd r:embed="rId1" name="chimes.wav"/>
            </a:hlinkClick>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3155950" y="6237020"/>
            <a:ext cx="960438"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0519584"/>
      </p:ext>
    </p:extLst>
  </p:cSld>
  <p:clrMapOvr>
    <a:masterClrMapping/>
  </p:clrMapOvr>
  <mc:AlternateContent xmlns:mc="http://schemas.openxmlformats.org/markup-compatibility/2006" xmlns:p14="http://schemas.microsoft.com/office/powerpoint/2010/main">
    <mc:Choice Requires="p14">
      <p:transition>
        <p14:flip dir="r"/>
        <p:sndAc>
          <p:stSnd>
            <p:snd r:embed="rId1" name="chimes.wav"/>
          </p:stSnd>
        </p:sndAc>
      </p:transition>
    </mc:Choice>
    <mc:Fallback xmlns="">
      <p:transition>
        <p:fade/>
        <p:sndAc>
          <p:stSnd>
            <p:snd r:embed="rId8" name="chimes.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表格">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740F728C-9C4E-4C1A-957A-DC6B06675709}"/>
              </a:ext>
            </a:extLst>
          </p:cNvPr>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930803975"/>
      </p:ext>
    </p:extLst>
  </p:cSld>
  <p:clrMapOvr>
    <a:masterClrMapping/>
  </p:clrMapOvr>
</p:sldLayout>
</file>

<file path=ppt/slideMasters/_rels/slideMaster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audio" Target="../media/audio1.bin"/><Relationship Id="rId11" Type="http://schemas.openxmlformats.org/officeDocument/2006/relationships/audio" Target="../media/audio1.bin"/><Relationship Id="rId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28650" y="1825624"/>
            <a:ext cx="7886700" cy="4351339"/>
          </a:xfrm>
          <a:prstGeom prst="rect">
            <a:avLst/>
          </a:prstGeom>
        </p:spPr>
        <p:txBody>
          <a:bodyPr vert="horz" lIns="68580" tIns="34290" rIns="68580" bIns="342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cxnSp>
        <p:nvCxnSpPr>
          <p:cNvPr id="9" name="直接连接符 8"/>
          <p:cNvCxnSpPr/>
          <p:nvPr userDrawn="1"/>
        </p:nvCxnSpPr>
        <p:spPr>
          <a:xfrm flipV="1">
            <a:off x="0" y="6726300"/>
            <a:ext cx="3886509" cy="3"/>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flipV="1">
            <a:off x="5232400" y="6718477"/>
            <a:ext cx="3911600" cy="0"/>
          </a:xfrm>
          <a:prstGeom prst="line">
            <a:avLst/>
          </a:prstGeom>
          <a:ln w="0">
            <a:headEnd type="oval"/>
            <a:tailEnd type="none"/>
          </a:ln>
        </p:spPr>
        <p:style>
          <a:lnRef idx="1">
            <a:schemeClr val="accent1"/>
          </a:lnRef>
          <a:fillRef idx="0">
            <a:schemeClr val="accent1"/>
          </a:fillRef>
          <a:effectRef idx="0">
            <a:schemeClr val="accent1"/>
          </a:effectRef>
          <a:fontRef idx="minor">
            <a:schemeClr val="tx1"/>
          </a:fontRef>
        </p:style>
      </p:cxnSp>
      <p:sp>
        <p:nvSpPr>
          <p:cNvPr id="17" name="文本框 16"/>
          <p:cNvSpPr txBox="1"/>
          <p:nvPr userDrawn="1"/>
        </p:nvSpPr>
        <p:spPr>
          <a:xfrm>
            <a:off x="3918039" y="6554831"/>
            <a:ext cx="1235506" cy="276999"/>
          </a:xfrm>
          <a:prstGeom prst="rect">
            <a:avLst/>
          </a:prstGeom>
          <a:noFill/>
        </p:spPr>
        <p:txBody>
          <a:bodyPr wrap="square" lIns="0" rIns="0" rtlCol="0">
            <a:spAutoFit/>
          </a:bodyPr>
          <a:lstStyle/>
          <a:p>
            <a:pPr algn="ctr"/>
            <a:r>
              <a:rPr lang="zh-CN" altLang="en-US" sz="1200" b="0" cap="none" spc="0" dirty="0" smtClean="0">
                <a:ln w="0"/>
                <a:solidFill>
                  <a:schemeClr val="tx1">
                    <a:lumMod val="50000"/>
                    <a:lumOff val="50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计算机网络管理</a:t>
            </a:r>
            <a:endParaRPr lang="zh-CN" altLang="en-US" sz="1200" b="0" cap="none" spc="0" dirty="0">
              <a:ln w="0"/>
              <a:solidFill>
                <a:schemeClr val="tx1">
                  <a:lumMod val="50000"/>
                  <a:lumOff val="50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8" name="矩形 7"/>
          <p:cNvSpPr/>
          <p:nvPr userDrawn="1"/>
        </p:nvSpPr>
        <p:spPr>
          <a:xfrm>
            <a:off x="0" y="90639"/>
            <a:ext cx="8234371" cy="606858"/>
          </a:xfrm>
          <a:prstGeom prst="rect">
            <a:avLst/>
          </a:prstGeom>
          <a:gradFill>
            <a:gsLst>
              <a:gs pos="0">
                <a:schemeClr val="bg1"/>
              </a:gs>
              <a:gs pos="28000">
                <a:schemeClr val="tx2">
                  <a:lumMod val="60000"/>
                  <a:lumOff val="40000"/>
                </a:schemeClr>
              </a:gs>
              <a:gs pos="47000">
                <a:schemeClr val="accent1">
                  <a:lumMod val="75000"/>
                </a:schemeClr>
              </a:gs>
              <a:gs pos="15000">
                <a:srgbClr val="74CFEF"/>
              </a:gs>
              <a:gs pos="100000">
                <a:schemeClr val="tx2">
                  <a:lumMod val="50000"/>
                </a:schemeClr>
              </a:gs>
            </a:gsLst>
            <a:lin ang="10800000" scaled="1"/>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rotWithShape="1">
          <a:blip r:embed="rId7" cstate="print">
            <a:extLst>
              <a:ext uri="{BEBA8EAE-BF5A-486C-A8C5-ECC9F3942E4B}">
                <a14:imgProps xmlns:a14="http://schemas.microsoft.com/office/drawing/2010/main">
                  <a14:imgLayer r:embed="rId8">
                    <a14:imgEffect>
                      <a14:artisticCrisscrossEtching/>
                    </a14:imgEffect>
                  </a14:imgLayer>
                </a14:imgProps>
              </a:ext>
              <a:ext uri="{28A0092B-C50C-407E-A947-70E740481C1C}">
                <a14:useLocalDpi xmlns:a14="http://schemas.microsoft.com/office/drawing/2010/main" val="0"/>
              </a:ext>
            </a:extLst>
          </a:blip>
          <a:srcRect b="32860"/>
          <a:stretch/>
        </p:blipFill>
        <p:spPr>
          <a:xfrm>
            <a:off x="7518509" y="12531"/>
            <a:ext cx="1640883" cy="796676"/>
          </a:xfrm>
          <a:prstGeom prst="rect">
            <a:avLst/>
          </a:prstGeom>
          <a:ln>
            <a:solidFill>
              <a:srgbClr val="1C5C85"/>
            </a:solidFill>
          </a:ln>
          <a:effectLst>
            <a:softEdge rad="241300"/>
          </a:effectLst>
        </p:spPr>
      </p:pic>
      <p:pic>
        <p:nvPicPr>
          <p:cNvPr id="22" name="图片 21"/>
          <p:cNvPicPr>
            <a:picLocks noChangeAspect="1"/>
          </p:cNvPicPr>
          <p:nvPr userDrawn="1"/>
        </p:nvPicPr>
        <p:blipFill>
          <a:blip r:embed="rId9" cstate="print"/>
          <a:stretch>
            <a:fillRect/>
          </a:stretch>
        </p:blipFill>
        <p:spPr>
          <a:xfrm>
            <a:off x="6613954" y="92588"/>
            <a:ext cx="1757593" cy="365875"/>
          </a:xfrm>
          <a:prstGeom prst="rect">
            <a:avLst/>
          </a:prstGeom>
        </p:spPr>
      </p:pic>
      <p:sp>
        <p:nvSpPr>
          <p:cNvPr id="4" name="矩形 3"/>
          <p:cNvSpPr/>
          <p:nvPr userDrawn="1"/>
        </p:nvSpPr>
        <p:spPr>
          <a:xfrm>
            <a:off x="0" y="90639"/>
            <a:ext cx="206062" cy="59242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占位符 1"/>
          <p:cNvSpPr>
            <a:spLocks noGrp="1"/>
          </p:cNvSpPr>
          <p:nvPr>
            <p:ph type="title"/>
          </p:nvPr>
        </p:nvSpPr>
        <p:spPr>
          <a:xfrm>
            <a:off x="206062" y="104255"/>
            <a:ext cx="8234370" cy="688921"/>
          </a:xfrm>
          <a:prstGeom prst="rect">
            <a:avLst/>
          </a:prstGeom>
          <a:noFill/>
        </p:spPr>
        <p:txBody>
          <a:bodyPr vert="horz" lIns="68580" tIns="34290" rIns="68580" bIns="34290" rtlCol="0" anchor="ctr">
            <a:normAutofit/>
          </a:bodyPr>
          <a:lstStyle/>
          <a:p>
            <a:r>
              <a:rPr lang="zh-CN" altLang="en-US" dirty="0"/>
              <a:t>单击此处编辑母版标题样式</a:t>
            </a:r>
          </a:p>
        </p:txBody>
      </p:sp>
    </p:spTree>
    <p:extLst>
      <p:ext uri="{BB962C8B-B14F-4D97-AF65-F5344CB8AC3E}">
        <p14:creationId xmlns:p14="http://schemas.microsoft.com/office/powerpoint/2010/main" val="14497201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56" r:id="rId4"/>
  </p:sldLayoutIdLst>
  <mc:AlternateContent xmlns:mc="http://schemas.openxmlformats.org/markup-compatibility/2006" xmlns:p14="http://schemas.microsoft.com/office/powerpoint/2010/main">
    <mc:Choice Requires="p14">
      <p:transition>
        <p14:flip dir="r"/>
        <p:sndAc>
          <p:stSnd>
            <p:snd r:embed="rId6" name="chimes.wav"/>
          </p:stSnd>
        </p:sndAc>
      </p:transition>
    </mc:Choice>
    <mc:Fallback xmlns="">
      <p:transition>
        <p:fade/>
        <p:sndAc>
          <p:stSnd>
            <p:snd r:embed="rId11" name="chimes.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2"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right)">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p:txStyles>
    <p:titleStyle>
      <a:lvl1pPr algn="l" defTabSz="685800" rtl="0" eaLnBrk="1" latinLnBrk="0" hangingPunct="1">
        <a:lnSpc>
          <a:spcPct val="90000"/>
        </a:lnSpc>
        <a:spcBef>
          <a:spcPct val="0"/>
        </a:spcBef>
        <a:buNone/>
        <a:defRPr lang="zh-CN" altLang="en-US" sz="3200" b="0" kern="1200" dirty="0">
          <a:solidFill>
            <a:srgbClr val="FFC000"/>
          </a:solidFill>
          <a:latin typeface="微软雅黑" panose="020B0503020204020204" pitchFamily="34" charset="-122"/>
          <a:ea typeface="微软雅黑" panose="020B0503020204020204" pitchFamily="34" charset="-122"/>
          <a:cs typeface="+mn-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微软雅黑" panose="020B0503020204020204" pitchFamily="34" charset="-122"/>
          <a:ea typeface="微软雅黑" panose="020B0503020204020204" pitchFamily="34"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audio" Target="../media/audio1.bin"/><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audio" Target="../media/audio1.bin"/><Relationship Id="rId1" Type="http://schemas.openxmlformats.org/officeDocument/2006/relationships/slideLayout" Target="../slideLayouts/slideLayout1.xml"/><Relationship Id="rId5" Type="http://schemas.openxmlformats.org/officeDocument/2006/relationships/audio" Target="../media/audio1.bin"/><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20.jp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ctrTitle" idx="4294967295"/>
          </p:nvPr>
        </p:nvSpPr>
        <p:spPr bwMode="auto">
          <a:xfrm>
            <a:off x="2563019" y="1938742"/>
            <a:ext cx="6321287" cy="151368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oAutofit/>
          </a:bodyPr>
          <a:lstStyle/>
          <a:p>
            <a:pPr algn="ctr"/>
            <a:r>
              <a:rPr lang="zh-CN" altLang="en-US" sz="4800" b="1" dirty="0" smtClean="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计算机网络管理应用</a:t>
            </a:r>
            <a:r>
              <a:rPr lang="en-US" altLang="zh-CN" sz="48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
            </a:r>
            <a:br>
              <a:rPr lang="en-US" altLang="zh-CN" sz="48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br>
            <a:endParaRPr sz="4800" b="1" dirty="0">
              <a:solidFill>
                <a:srgbClr val="FF0000"/>
              </a:solidFill>
              <a:effectLst>
                <a:outerShdw blurRad="38100" dist="38100" dir="2700000" algn="tl">
                  <a:srgbClr val="000000">
                    <a:alpha val="43137"/>
                  </a:srgbClr>
                </a:outerShdw>
              </a:effectLst>
              <a:latin typeface="华文隶书" pitchFamily="2" charset="-122"/>
              <a:ea typeface="华文隶书" pitchFamily="2" charset="-122"/>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3413" y="615950"/>
            <a:ext cx="38592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图片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700838" y="4708525"/>
            <a:ext cx="174307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4571916" y="2917459"/>
            <a:ext cx="4572084" cy="400110"/>
          </a:xfrm>
          <a:prstGeom prst="rect">
            <a:avLst/>
          </a:prstGeom>
          <a:noFill/>
        </p:spPr>
        <p:txBody>
          <a:bodyPr wrap="none" lIns="91440" tIns="45720" rIns="91440" bIns="45720">
            <a:spAutoFit/>
          </a:bodyPr>
          <a:lstStyle/>
          <a:p>
            <a:pPr algn="ctr"/>
            <a:r>
              <a:rPr lang="zh-CN" altLang="en-US" sz="2000" b="1" dirty="0" smtClean="0">
                <a:ln w="6600">
                  <a:solidFill>
                    <a:schemeClr val="accent2"/>
                  </a:solidFill>
                  <a:prstDash val="solid"/>
                </a:ln>
                <a:solidFill>
                  <a:srgbClr val="FFFFFF"/>
                </a:solidFill>
                <a:effectLst>
                  <a:outerShdw dist="38100" dir="2700000" algn="tl" rotWithShape="0">
                    <a:schemeClr val="accent2"/>
                  </a:outerShdw>
                </a:effectLst>
              </a:rPr>
              <a:t>构建高效、安全、智能的网络管理体系</a:t>
            </a:r>
            <a:endParaRPr lang="zh-CN" altLang="en-US" sz="20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413848403"/>
      </p:ext>
    </p:extLst>
  </p:cSld>
  <p:clrMapOvr>
    <a:masterClrMapping/>
  </p:clrMapOvr>
  <mc:AlternateContent xmlns:mc="http://schemas.openxmlformats.org/markup-compatibility/2006" xmlns:p14="http://schemas.microsoft.com/office/powerpoint/2010/main">
    <mc:Choice Requires="p14">
      <p:transition>
        <p14:flip dir="r"/>
        <p:sndAc>
          <p:stSnd>
            <p:snd r:embed="rId3" name="chimes.wav"/>
          </p:stSnd>
        </p:sndAc>
      </p:transition>
    </mc:Choice>
    <mc:Fallback xmlns="">
      <p:transition>
        <p:fade/>
        <p:sndAc>
          <p:stSnd>
            <p:snd r:embed="rId6" name="chimes.wav"/>
          </p:stSnd>
        </p:sndAc>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500"/>
                                        <p:tgtEl>
                                          <p:spTgt spid="6"/>
                                        </p:tgtEl>
                                      </p:cBhvr>
                                    </p:animEffect>
                                    <p:anim calcmode="lin" valueType="num">
                                      <p:cBhvr>
                                        <p:cTn id="8" dur="1500" fill="hold"/>
                                        <p:tgtEl>
                                          <p:spTgt spid="6"/>
                                        </p:tgtEl>
                                        <p:attrNameLst>
                                          <p:attrName>ppt_w</p:attrName>
                                        </p:attrNameLst>
                                      </p:cBhvr>
                                      <p:tavLst>
                                        <p:tav tm="0" fmla="#ppt_w*sin(2.5*pi*$)">
                                          <p:val>
                                            <p:fltVal val="0"/>
                                          </p:val>
                                        </p:tav>
                                        <p:tav tm="100000">
                                          <p:val>
                                            <p:fltVal val="1"/>
                                          </p:val>
                                        </p:tav>
                                      </p:tavLst>
                                    </p:anim>
                                    <p:anim calcmode="lin" valueType="num">
                                      <p:cBhvr>
                                        <p:cTn id="9" dur="1500" fill="hold"/>
                                        <p:tgtEl>
                                          <p:spTgt spid="6"/>
                                        </p:tgtEl>
                                        <p:attrNameLst>
                                          <p:attrName>ppt_h</p:attrName>
                                        </p:attrNameLst>
                                      </p:cBhvr>
                                      <p:tavLst>
                                        <p:tav tm="0">
                                          <p:val>
                                            <p:strVal val="#ppt_h"/>
                                          </p:val>
                                        </p:tav>
                                        <p:tav tm="100000">
                                          <p:val>
                                            <p:strVal val="#ppt_h"/>
                                          </p:val>
                                        </p:tav>
                                      </p:tavLst>
                                    </p:anim>
                                  </p:childTnLst>
                                </p:cTn>
                              </p:par>
                            </p:childTnLst>
                          </p:cTn>
                        </p:par>
                        <p:par>
                          <p:cTn id="10" fill="hold">
                            <p:stCondLst>
                              <p:cond delay="1500"/>
                            </p:stCondLst>
                            <p:childTnLst>
                              <p:par>
                                <p:cTn id="11" presetID="6" presetClass="entr" presetSubtype="16" fill="hold" grpId="0" nodeType="afterEffect">
                                  <p:stCondLst>
                                    <p:cond delay="0"/>
                                  </p:stCondLst>
                                  <p:childTnLst>
                                    <p:set>
                                      <p:cBhvr>
                                        <p:cTn id="12" dur="1" fill="hold">
                                          <p:stCondLst>
                                            <p:cond delay="0"/>
                                          </p:stCondLst>
                                        </p:cTn>
                                        <p:tgtEl>
                                          <p:spTgt spid="4099"/>
                                        </p:tgtEl>
                                        <p:attrNameLst>
                                          <p:attrName>style.visibility</p:attrName>
                                        </p:attrNameLst>
                                      </p:cBhvr>
                                      <p:to>
                                        <p:strVal val="visible"/>
                                      </p:to>
                                    </p:set>
                                    <p:animEffect transition="in" filter="circle(in)">
                                      <p:cBhvr>
                                        <p:cTn id="13" dur="1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endParaRPr lang="en-US" altLang="zh-CN" dirty="0" smtClean="0"/>
          </a:p>
          <a:p>
            <a:pPr>
              <a:defRPr/>
            </a:pPr>
            <a:endParaRPr lang="en-US" altLang="zh-CN" dirty="0"/>
          </a:p>
          <a:p>
            <a:pPr>
              <a:defRPr/>
            </a:pPr>
            <a:endParaRPr lang="en-US" altLang="zh-CN" dirty="0" smtClean="0"/>
          </a:p>
          <a:p>
            <a:pPr>
              <a:defRPr/>
            </a:pPr>
            <a:endParaRPr lang="en-US" altLang="zh-CN" dirty="0"/>
          </a:p>
        </p:txBody>
      </p:sp>
      <p:grpSp>
        <p:nvGrpSpPr>
          <p:cNvPr id="3" name="组 23"/>
          <p:cNvGrpSpPr/>
          <p:nvPr/>
        </p:nvGrpSpPr>
        <p:grpSpPr>
          <a:xfrm>
            <a:off x="93352" y="743918"/>
            <a:ext cx="1272748" cy="1154426"/>
            <a:chOff x="-2316078" y="-1537689"/>
            <a:chExt cx="1353186" cy="1447065"/>
          </a:xfrm>
        </p:grpSpPr>
        <p:sp>
          <p:nvSpPr>
            <p:cNvPr id="4" name="Oval 12"/>
            <p:cNvSpPr/>
            <p:nvPr/>
          </p:nvSpPr>
          <p:spPr>
            <a:xfrm flipH="1">
              <a:off x="-2316078" y="-1537689"/>
              <a:ext cx="1353186" cy="1447065"/>
            </a:xfrm>
            <a:prstGeom prst="ellipse">
              <a:avLst/>
            </a:prstGeom>
            <a:gradFill>
              <a:gsLst>
                <a:gs pos="0">
                  <a:srgbClr val="5FD4D5"/>
                </a:gs>
                <a:gs pos="99000">
                  <a:srgbClr val="43A2C2"/>
                </a:gs>
              </a:gsLst>
              <a:lin ang="5400000" scaled="1"/>
            </a:gradFill>
            <a:ln w="762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lumMod val="85000"/>
                  </a:schemeClr>
                </a:solidFill>
                <a:cs typeface="+mn-ea"/>
                <a:sym typeface="+mn-lt"/>
              </a:endParaRPr>
            </a:p>
          </p:txBody>
        </p:sp>
        <p:sp>
          <p:nvSpPr>
            <p:cNvPr id="5" name="Text Box 10"/>
            <p:cNvSpPr txBox="1">
              <a:spLocks noChangeArrowheads="1"/>
            </p:cNvSpPr>
            <p:nvPr/>
          </p:nvSpPr>
          <p:spPr bwMode="auto">
            <a:xfrm flipH="1">
              <a:off x="-2316078" y="-1190307"/>
              <a:ext cx="1278890" cy="752301"/>
            </a:xfrm>
            <a:prstGeom prst="rect">
              <a:avLst/>
            </a:prstGeom>
            <a:noFill/>
            <a:ln w="9525">
              <a:noFill/>
              <a:miter lim="800000"/>
            </a:ln>
          </p:spPr>
          <p:txBody>
            <a:bodyPr wrap="square" lIns="45720" tIns="22860" rIns="45720" bIns="22860">
              <a:spAutoFit/>
            </a:bodyPr>
            <a:lstStyle/>
            <a:p>
              <a:pPr algn="ctr" defTabSz="1087755"/>
              <a:r>
                <a:rPr lang="zh-CN" altLang="en-US" sz="1800" b="1" dirty="0" smtClean="0">
                  <a:solidFill>
                    <a:schemeClr val="bg1"/>
                  </a:solidFill>
                  <a:cs typeface="+mn-ea"/>
                  <a:sym typeface="+mn-lt"/>
                </a:rPr>
                <a:t>性能</a:t>
              </a:r>
              <a:endParaRPr lang="en-US" altLang="zh-CN" sz="1800" b="1" dirty="0" smtClean="0">
                <a:solidFill>
                  <a:schemeClr val="bg1"/>
                </a:solidFill>
                <a:cs typeface="+mn-ea"/>
                <a:sym typeface="+mn-lt"/>
              </a:endParaRPr>
            </a:p>
            <a:p>
              <a:pPr algn="ctr" defTabSz="1087755"/>
              <a:r>
                <a:rPr lang="zh-CN" altLang="en-US" sz="1800" b="1" dirty="0" smtClean="0">
                  <a:solidFill>
                    <a:schemeClr val="bg1"/>
                  </a:solidFill>
                  <a:cs typeface="+mn-ea"/>
                  <a:sym typeface="+mn-lt"/>
                </a:rPr>
                <a:t>优化</a:t>
              </a:r>
              <a:endParaRPr lang="en-US" altLang="zh-CN" sz="1800" b="1" dirty="0" smtClean="0">
                <a:solidFill>
                  <a:schemeClr val="bg1"/>
                </a:solidFill>
                <a:cs typeface="+mn-ea"/>
                <a:sym typeface="+mn-lt"/>
              </a:endParaRPr>
            </a:p>
          </p:txBody>
        </p:sp>
      </p:grpSp>
      <p:sp>
        <p:nvSpPr>
          <p:cNvPr id="6" name="矩形 5"/>
          <p:cNvSpPr/>
          <p:nvPr/>
        </p:nvSpPr>
        <p:spPr>
          <a:xfrm>
            <a:off x="1650570" y="1021049"/>
            <a:ext cx="4572000" cy="1569660"/>
          </a:xfrm>
          <a:prstGeom prst="rect">
            <a:avLst/>
          </a:prstGeom>
        </p:spPr>
        <p:txBody>
          <a:bodyPr>
            <a:spAutoFit/>
          </a:bodyPr>
          <a:lstStyle/>
          <a:p>
            <a:pPr fontAlgn="base"/>
            <a:r>
              <a:rPr lang="zh-CN" altLang="en-US" sz="1600" b="1" dirty="0">
                <a:latin typeface="-apple-system"/>
              </a:rPr>
              <a:t>网络性能优化就像快递站升级</a:t>
            </a:r>
          </a:p>
          <a:p>
            <a:pPr fontAlgn="base"/>
            <a:r>
              <a:rPr lang="zh-CN" altLang="en-US" sz="1600" b="1" dirty="0">
                <a:latin typeface="inherit"/>
              </a:rPr>
              <a:t>类比场景</a:t>
            </a:r>
            <a:r>
              <a:rPr lang="zh-CN" altLang="en-US" sz="1600" dirty="0">
                <a:latin typeface="-apple-system"/>
              </a:rPr>
              <a:t>：</a:t>
            </a:r>
          </a:p>
          <a:p>
            <a:pPr fontAlgn="base">
              <a:buFont typeface="Arial" panose="020B0604020202020204" pitchFamily="34" charset="0"/>
              <a:buChar char="•"/>
            </a:pPr>
            <a:r>
              <a:rPr lang="zh-CN" altLang="en-US" sz="1600" b="1" dirty="0">
                <a:latin typeface="inherit"/>
              </a:rPr>
              <a:t>优化前</a:t>
            </a:r>
            <a:r>
              <a:rPr lang="zh-CN" altLang="en-US" sz="1600" dirty="0">
                <a:latin typeface="inherit"/>
              </a:rPr>
              <a:t>：一个小快递站，包裹堆满地面，</a:t>
            </a:r>
            <a:r>
              <a:rPr lang="en-US" altLang="zh-CN" sz="1600" dirty="0">
                <a:latin typeface="inherit"/>
              </a:rPr>
              <a:t>1</a:t>
            </a:r>
            <a:r>
              <a:rPr lang="zh-CN" altLang="en-US" sz="1600" dirty="0">
                <a:latin typeface="inherit"/>
              </a:rPr>
              <a:t>个工作人员手动分拣，效率低（延迟高）。</a:t>
            </a:r>
          </a:p>
          <a:p>
            <a:pPr fontAlgn="base">
              <a:buFont typeface="Arial" panose="020B0604020202020204" pitchFamily="34" charset="0"/>
              <a:buChar char="•"/>
            </a:pPr>
            <a:r>
              <a:rPr lang="zh-CN" altLang="en-US" sz="1600" b="1" dirty="0">
                <a:latin typeface="inherit"/>
              </a:rPr>
              <a:t>优化后</a:t>
            </a:r>
            <a:r>
              <a:rPr lang="zh-CN" altLang="en-US" sz="1600" dirty="0">
                <a:latin typeface="inherit"/>
              </a:rPr>
              <a:t>：采用自动化分拣流水线，多个工作人员分工协作，效率大幅提升（延迟降低）。</a:t>
            </a:r>
            <a:endParaRPr lang="zh-CN" altLang="en-US" sz="1600" b="0" i="0" dirty="0">
              <a:effectLst/>
              <a:latin typeface="inherit"/>
            </a:endParaRPr>
          </a:p>
        </p:txBody>
      </p:sp>
      <p:graphicFrame>
        <p:nvGraphicFramePr>
          <p:cNvPr id="8" name="表格 7"/>
          <p:cNvGraphicFramePr>
            <a:graphicFrameLocks noGrp="1"/>
          </p:cNvGraphicFramePr>
          <p:nvPr>
            <p:extLst>
              <p:ext uri="{D42A27DB-BD31-4B8C-83A1-F6EECF244321}">
                <p14:modId xmlns:p14="http://schemas.microsoft.com/office/powerpoint/2010/main" val="142513444"/>
              </p:ext>
            </p:extLst>
          </p:nvPr>
        </p:nvGraphicFramePr>
        <p:xfrm>
          <a:off x="1296220" y="2590709"/>
          <a:ext cx="6096000" cy="15087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611327006"/>
                    </a:ext>
                  </a:extLst>
                </a:gridCol>
                <a:gridCol w="2032000">
                  <a:extLst>
                    <a:ext uri="{9D8B030D-6E8A-4147-A177-3AD203B41FA5}">
                      <a16:colId xmlns:a16="http://schemas.microsoft.com/office/drawing/2014/main" val="41889385"/>
                    </a:ext>
                  </a:extLst>
                </a:gridCol>
                <a:gridCol w="2032000">
                  <a:extLst>
                    <a:ext uri="{9D8B030D-6E8A-4147-A177-3AD203B41FA5}">
                      <a16:colId xmlns:a16="http://schemas.microsoft.com/office/drawing/2014/main" val="2763715682"/>
                    </a:ext>
                  </a:extLst>
                </a:gridCol>
              </a:tblGrid>
              <a:tr h="370840">
                <a:tc>
                  <a:txBody>
                    <a:bodyPr/>
                    <a:lstStyle/>
                    <a:p>
                      <a:r>
                        <a:rPr lang="zh-CN" altLang="en-US" sz="1600" b="1" i="0" smtClean="0">
                          <a:effectLst/>
                          <a:latin typeface="-apple-system"/>
                        </a:rPr>
                        <a:t>快递站改进</a:t>
                      </a:r>
                      <a:endParaRPr lang="zh-CN" altLang="en-US" sz="1600" dirty="0"/>
                    </a:p>
                  </a:txBody>
                  <a:tcPr/>
                </a:tc>
                <a:tc>
                  <a:txBody>
                    <a:bodyPr/>
                    <a:lstStyle/>
                    <a:p>
                      <a:r>
                        <a:rPr lang="zh-CN" altLang="en-US" sz="1600" b="1" i="0" dirty="0" smtClean="0">
                          <a:effectLst/>
                          <a:latin typeface="-apple-system"/>
                        </a:rPr>
                        <a:t>快递站改进</a:t>
                      </a:r>
                      <a:endParaRPr lang="zh-CN" altLang="en-US" sz="1600" dirty="0"/>
                    </a:p>
                  </a:txBody>
                  <a:tcPr/>
                </a:tc>
                <a:tc>
                  <a:txBody>
                    <a:bodyPr/>
                    <a:lstStyle/>
                    <a:p>
                      <a:r>
                        <a:rPr lang="zh-CN" altLang="en-US" sz="1600" b="1" i="0" kern="1200" dirty="0" smtClean="0">
                          <a:solidFill>
                            <a:schemeClr val="lt1"/>
                          </a:solidFill>
                          <a:effectLst/>
                          <a:latin typeface="+mn-lt"/>
                          <a:ea typeface="+mn-ea"/>
                          <a:cs typeface="+mn-cs"/>
                        </a:rPr>
                        <a:t>网络优化对应措施</a:t>
                      </a:r>
                      <a:endParaRPr lang="zh-CN" altLang="en-US" sz="1600" dirty="0"/>
                    </a:p>
                  </a:txBody>
                  <a:tcPr/>
                </a:tc>
                <a:extLst>
                  <a:ext uri="{0D108BD9-81ED-4DB2-BD59-A6C34878D82A}">
                    <a16:rowId xmlns:a16="http://schemas.microsoft.com/office/drawing/2014/main" val="2306485789"/>
                  </a:ext>
                </a:extLst>
              </a:tr>
              <a:tr h="370840">
                <a:tc>
                  <a:txBody>
                    <a:bodyPr/>
                    <a:lstStyle/>
                    <a:p>
                      <a:r>
                        <a:rPr lang="zh-CN" altLang="en-US" sz="1600" b="0" i="0" kern="1200" dirty="0" smtClean="0">
                          <a:solidFill>
                            <a:schemeClr val="dk1"/>
                          </a:solidFill>
                          <a:effectLst/>
                          <a:latin typeface="+mn-lt"/>
                          <a:ea typeface="+mn-ea"/>
                          <a:cs typeface="+mn-cs"/>
                        </a:rPr>
                        <a:t>增加资源</a:t>
                      </a:r>
                      <a:endParaRPr lang="zh-CN" altLang="en-US" sz="1600" dirty="0"/>
                    </a:p>
                  </a:txBody>
                  <a:tcPr/>
                </a:tc>
                <a:tc>
                  <a:txBody>
                    <a:bodyPr/>
                    <a:lstStyle/>
                    <a:p>
                      <a:r>
                        <a:rPr lang="zh-CN" altLang="en-US" sz="1600" b="0" i="0" kern="1200" dirty="0" smtClean="0">
                          <a:solidFill>
                            <a:schemeClr val="dk1"/>
                          </a:solidFill>
                          <a:effectLst/>
                          <a:latin typeface="+mn-lt"/>
                          <a:ea typeface="+mn-ea"/>
                          <a:cs typeface="+mn-cs"/>
                        </a:rPr>
                        <a:t>雇佣更多分拣员</a:t>
                      </a:r>
                      <a:endParaRPr lang="zh-CN" altLang="en-US" sz="1600" dirty="0"/>
                    </a:p>
                  </a:txBody>
                  <a:tcPr/>
                </a:tc>
                <a:tc>
                  <a:txBody>
                    <a:bodyPr/>
                    <a:lstStyle/>
                    <a:p>
                      <a:r>
                        <a:rPr lang="zh-CN" altLang="en-US" sz="1600" b="0" i="0" kern="1200" dirty="0" smtClean="0">
                          <a:solidFill>
                            <a:schemeClr val="dk1"/>
                          </a:solidFill>
                          <a:effectLst/>
                          <a:latin typeface="+mn-lt"/>
                          <a:ea typeface="+mn-ea"/>
                          <a:cs typeface="+mn-cs"/>
                        </a:rPr>
                        <a:t>带宽扩容</a:t>
                      </a:r>
                      <a:endParaRPr lang="zh-CN" altLang="en-US" sz="1600" dirty="0"/>
                    </a:p>
                  </a:txBody>
                  <a:tcPr/>
                </a:tc>
                <a:extLst>
                  <a:ext uri="{0D108BD9-81ED-4DB2-BD59-A6C34878D82A}">
                    <a16:rowId xmlns:a16="http://schemas.microsoft.com/office/drawing/2014/main" val="2112455954"/>
                  </a:ext>
                </a:extLst>
              </a:tr>
              <a:tr h="370840">
                <a:tc>
                  <a:txBody>
                    <a:bodyPr/>
                    <a:lstStyle/>
                    <a:p>
                      <a:r>
                        <a:rPr lang="zh-CN" altLang="en-US" sz="1600" b="0" i="0" kern="1200" dirty="0" smtClean="0">
                          <a:solidFill>
                            <a:schemeClr val="dk1"/>
                          </a:solidFill>
                          <a:effectLst/>
                          <a:latin typeface="+mn-lt"/>
                          <a:ea typeface="+mn-ea"/>
                          <a:cs typeface="+mn-cs"/>
                        </a:rPr>
                        <a:t>优化流程</a:t>
                      </a:r>
                      <a:endParaRPr lang="zh-CN" altLang="en-US" sz="1600" dirty="0"/>
                    </a:p>
                  </a:txBody>
                  <a:tcPr/>
                </a:tc>
                <a:tc>
                  <a:txBody>
                    <a:bodyPr/>
                    <a:lstStyle/>
                    <a:p>
                      <a:r>
                        <a:rPr lang="zh-CN" altLang="en-US" sz="1600" b="0" i="0" kern="1200" dirty="0" smtClean="0">
                          <a:solidFill>
                            <a:schemeClr val="dk1"/>
                          </a:solidFill>
                          <a:effectLst/>
                          <a:latin typeface="+mn-lt"/>
                          <a:ea typeface="+mn-ea"/>
                          <a:cs typeface="+mn-cs"/>
                        </a:rPr>
                        <a:t>安装自动分拣机</a:t>
                      </a:r>
                      <a:endParaRPr lang="zh-CN" altLang="en-US" sz="1600" dirty="0"/>
                    </a:p>
                  </a:txBody>
                  <a:tcPr/>
                </a:tc>
                <a:tc>
                  <a:txBody>
                    <a:bodyPr/>
                    <a:lstStyle/>
                    <a:p>
                      <a:r>
                        <a:rPr lang="en-US" altLang="zh-CN" sz="1600" b="0" i="0" kern="1200" dirty="0" err="1" smtClean="0">
                          <a:solidFill>
                            <a:schemeClr val="dk1"/>
                          </a:solidFill>
                          <a:effectLst/>
                          <a:latin typeface="+mn-lt"/>
                          <a:ea typeface="+mn-ea"/>
                          <a:cs typeface="+mn-cs"/>
                        </a:rPr>
                        <a:t>QoS</a:t>
                      </a:r>
                      <a:r>
                        <a:rPr lang="zh-CN" altLang="en-US" sz="1600" b="0" i="0" kern="1200" dirty="0" smtClean="0">
                          <a:solidFill>
                            <a:schemeClr val="dk1"/>
                          </a:solidFill>
                          <a:effectLst/>
                          <a:latin typeface="+mn-lt"/>
                          <a:ea typeface="+mn-ea"/>
                          <a:cs typeface="+mn-cs"/>
                        </a:rPr>
                        <a:t>流量优先级管理</a:t>
                      </a:r>
                      <a:endParaRPr lang="zh-CN" altLang="en-US" sz="1600" dirty="0"/>
                    </a:p>
                  </a:txBody>
                  <a:tcPr/>
                </a:tc>
                <a:extLst>
                  <a:ext uri="{0D108BD9-81ED-4DB2-BD59-A6C34878D82A}">
                    <a16:rowId xmlns:a16="http://schemas.microsoft.com/office/drawing/2014/main" val="1889281067"/>
                  </a:ext>
                </a:extLst>
              </a:tr>
              <a:tr h="370840">
                <a:tc>
                  <a:txBody>
                    <a:bodyPr/>
                    <a:lstStyle/>
                    <a:p>
                      <a:pPr algn="l" fontAlgn="base"/>
                      <a:r>
                        <a:rPr lang="zh-CN" altLang="en-US" sz="1600" dirty="0">
                          <a:effectLst/>
                          <a:latin typeface="inherit"/>
                        </a:rPr>
                        <a:t>减少无效操作</a:t>
                      </a:r>
                    </a:p>
                  </a:txBody>
                  <a:tcPr marL="114300" marR="114300" marT="76200" marB="76200" anchor="ctr"/>
                </a:tc>
                <a:tc>
                  <a:txBody>
                    <a:bodyPr/>
                    <a:lstStyle/>
                    <a:p>
                      <a:r>
                        <a:rPr lang="zh-CN" altLang="en-US" sz="1600" b="0" i="0" kern="1200" dirty="0" smtClean="0">
                          <a:solidFill>
                            <a:schemeClr val="dk1"/>
                          </a:solidFill>
                          <a:effectLst/>
                          <a:latin typeface="+mn-lt"/>
                          <a:ea typeface="+mn-ea"/>
                          <a:cs typeface="+mn-cs"/>
                        </a:rPr>
                        <a:t>提前剔除空包裹</a:t>
                      </a:r>
                      <a:endParaRPr lang="zh-CN" altLang="en-US" sz="1600" dirty="0"/>
                    </a:p>
                  </a:txBody>
                  <a:tcPr/>
                </a:tc>
                <a:tc>
                  <a:txBody>
                    <a:bodyPr/>
                    <a:lstStyle/>
                    <a:p>
                      <a:r>
                        <a:rPr lang="zh-CN" altLang="en-US" sz="1600" b="0" i="0" kern="1200" dirty="0" smtClean="0">
                          <a:solidFill>
                            <a:schemeClr val="dk1"/>
                          </a:solidFill>
                          <a:effectLst/>
                          <a:latin typeface="+mn-lt"/>
                          <a:ea typeface="+mn-ea"/>
                          <a:cs typeface="+mn-cs"/>
                        </a:rPr>
                        <a:t>数据压缩技术</a:t>
                      </a:r>
                      <a:endParaRPr lang="zh-CN" altLang="en-US" sz="1600" dirty="0"/>
                    </a:p>
                  </a:txBody>
                  <a:tcPr/>
                </a:tc>
                <a:extLst>
                  <a:ext uri="{0D108BD9-81ED-4DB2-BD59-A6C34878D82A}">
                    <a16:rowId xmlns:a16="http://schemas.microsoft.com/office/drawing/2014/main" val="2314599856"/>
                  </a:ext>
                </a:extLst>
              </a:tr>
            </a:tbl>
          </a:graphicData>
        </a:graphic>
      </p:graphicFrame>
      <p:sp>
        <p:nvSpPr>
          <p:cNvPr id="9" name="矩形 8"/>
          <p:cNvSpPr/>
          <p:nvPr/>
        </p:nvSpPr>
        <p:spPr>
          <a:xfrm>
            <a:off x="1511085" y="4422502"/>
            <a:ext cx="4572000" cy="830997"/>
          </a:xfrm>
          <a:prstGeom prst="rect">
            <a:avLst/>
          </a:prstGeom>
        </p:spPr>
        <p:txBody>
          <a:bodyPr>
            <a:spAutoFit/>
          </a:bodyPr>
          <a:lstStyle/>
          <a:p>
            <a:pPr fontAlgn="base"/>
            <a:r>
              <a:rPr lang="zh-CN" altLang="en-US" sz="1600" b="1" dirty="0">
                <a:latin typeface="inherit"/>
              </a:rPr>
              <a:t>效果可视化</a:t>
            </a:r>
            <a:r>
              <a:rPr lang="zh-CN" altLang="en-US" sz="1600" dirty="0">
                <a:latin typeface="-apple-system"/>
              </a:rPr>
              <a:t>：</a:t>
            </a:r>
          </a:p>
          <a:p>
            <a:pPr fontAlgn="base">
              <a:buFont typeface="Arial" panose="020B0604020202020204" pitchFamily="34" charset="0"/>
              <a:buChar char="•"/>
            </a:pPr>
            <a:r>
              <a:rPr lang="zh-CN" altLang="en-US" sz="1600" b="1" dirty="0">
                <a:latin typeface="inherit"/>
              </a:rPr>
              <a:t>旧方式</a:t>
            </a:r>
            <a:r>
              <a:rPr lang="zh-CN" altLang="en-US" sz="1600" dirty="0">
                <a:latin typeface="inherit"/>
              </a:rPr>
              <a:t>：同城快递需</a:t>
            </a:r>
            <a:r>
              <a:rPr lang="en-US" altLang="zh-CN" sz="1600" dirty="0">
                <a:latin typeface="inherit"/>
              </a:rPr>
              <a:t>2</a:t>
            </a:r>
            <a:r>
              <a:rPr lang="zh-CN" altLang="en-US" sz="1600" dirty="0" smtClean="0">
                <a:latin typeface="inherit"/>
              </a:rPr>
              <a:t>天。</a:t>
            </a:r>
            <a:endParaRPr lang="zh-CN" altLang="en-US" sz="1600" dirty="0">
              <a:latin typeface="inherit"/>
            </a:endParaRPr>
          </a:p>
          <a:p>
            <a:pPr fontAlgn="base">
              <a:buFont typeface="Arial" panose="020B0604020202020204" pitchFamily="34" charset="0"/>
              <a:buChar char="•"/>
            </a:pPr>
            <a:r>
              <a:rPr lang="zh-CN" altLang="en-US" sz="1600" b="1" dirty="0">
                <a:latin typeface="inherit"/>
              </a:rPr>
              <a:t>优化后</a:t>
            </a:r>
            <a:r>
              <a:rPr lang="zh-CN" altLang="en-US" sz="1600" dirty="0">
                <a:latin typeface="inherit"/>
              </a:rPr>
              <a:t>：同城快递</a:t>
            </a:r>
            <a:r>
              <a:rPr lang="en-US" altLang="zh-CN" sz="1600" dirty="0">
                <a:latin typeface="inherit"/>
              </a:rPr>
              <a:t>2</a:t>
            </a:r>
            <a:r>
              <a:rPr lang="zh-CN" altLang="en-US" sz="1600" dirty="0" smtClean="0">
                <a:latin typeface="inherit"/>
              </a:rPr>
              <a:t>小时。</a:t>
            </a:r>
            <a:endParaRPr lang="zh-CN" altLang="en-US" sz="1600" b="0" i="0" dirty="0">
              <a:effectLst/>
              <a:latin typeface="inherit"/>
            </a:endParaRPr>
          </a:p>
        </p:txBody>
      </p:sp>
    </p:spTree>
    <p:extLst>
      <p:ext uri="{BB962C8B-B14F-4D97-AF65-F5344CB8AC3E}">
        <p14:creationId xmlns:p14="http://schemas.microsoft.com/office/powerpoint/2010/main" val="2042484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endParaRPr lang="en-US" altLang="zh-CN" dirty="0" smtClean="0"/>
          </a:p>
          <a:p>
            <a:pPr>
              <a:defRPr/>
            </a:pPr>
            <a:endParaRPr lang="en-US" altLang="zh-CN" dirty="0"/>
          </a:p>
          <a:p>
            <a:pPr>
              <a:defRPr/>
            </a:pPr>
            <a:endParaRPr lang="en-US" altLang="zh-CN" dirty="0" smtClean="0"/>
          </a:p>
          <a:p>
            <a:pPr>
              <a:defRPr/>
            </a:pPr>
            <a:endParaRPr lang="en-US" altLang="zh-CN" dirty="0"/>
          </a:p>
          <a:p>
            <a:pPr>
              <a:defRPr/>
            </a:pPr>
            <a:endParaRPr lang="en-US" altLang="zh-CN" dirty="0"/>
          </a:p>
        </p:txBody>
      </p:sp>
      <p:sp>
        <p:nvSpPr>
          <p:cNvPr id="4" name="文本框 3"/>
          <p:cNvSpPr txBox="1"/>
          <p:nvPr/>
        </p:nvSpPr>
        <p:spPr>
          <a:xfrm>
            <a:off x="268941" y="94130"/>
            <a:ext cx="1815353" cy="523220"/>
          </a:xfrm>
          <a:prstGeom prst="rect">
            <a:avLst/>
          </a:prstGeom>
          <a:noFill/>
        </p:spPr>
        <p:txBody>
          <a:bodyPr wrap="square" rtlCol="0">
            <a:spAutoFit/>
          </a:bodyPr>
          <a:lstStyle/>
          <a:p>
            <a:r>
              <a:rPr lang="zh-CN" altLang="en-US" sz="2800" dirty="0" smtClean="0">
                <a:solidFill>
                  <a:schemeClr val="bg1"/>
                </a:solidFill>
                <a:latin typeface="+mn-ea"/>
              </a:rPr>
              <a:t>任务</a:t>
            </a:r>
            <a:endParaRPr lang="zh-CN" altLang="en-US" sz="2800" dirty="0">
              <a:solidFill>
                <a:schemeClr val="bg1"/>
              </a:solidFill>
              <a:latin typeface="+mn-ea"/>
            </a:endParaRPr>
          </a:p>
        </p:txBody>
      </p:sp>
      <p:sp>
        <p:nvSpPr>
          <p:cNvPr id="6" name="矩形 5"/>
          <p:cNvSpPr/>
          <p:nvPr/>
        </p:nvSpPr>
        <p:spPr>
          <a:xfrm>
            <a:off x="-414380" y="2164975"/>
            <a:ext cx="2270074" cy="1569660"/>
          </a:xfrm>
          <a:prstGeom prst="rect">
            <a:avLst/>
          </a:prstGeom>
        </p:spPr>
        <p:txBody>
          <a:bodyPr wrap="square">
            <a:spAutoFit/>
          </a:bodyPr>
          <a:lstStyle/>
          <a:p>
            <a:pPr algn="r"/>
            <a:r>
              <a:rPr lang="en-US" altLang="zh-CN" sz="9600" b="1" dirty="0">
                <a:gradFill>
                  <a:gsLst>
                    <a:gs pos="0">
                      <a:srgbClr val="5FD4D5"/>
                    </a:gs>
                    <a:gs pos="92000">
                      <a:srgbClr val="43A2C2"/>
                    </a:gs>
                  </a:gsLst>
                  <a:lin ang="5400000" scaled="1"/>
                </a:gradFill>
                <a:cs typeface="+mn-ea"/>
                <a:sym typeface="+mn-lt"/>
              </a:rPr>
              <a:t>02</a:t>
            </a:r>
          </a:p>
        </p:txBody>
      </p:sp>
      <p:sp>
        <p:nvSpPr>
          <p:cNvPr id="7" name="矩形 6"/>
          <p:cNvSpPr/>
          <p:nvPr/>
        </p:nvSpPr>
        <p:spPr>
          <a:xfrm>
            <a:off x="3252760" y="2481735"/>
            <a:ext cx="3587842" cy="461665"/>
          </a:xfrm>
          <a:prstGeom prst="rect">
            <a:avLst/>
          </a:prstGeom>
        </p:spPr>
        <p:txBody>
          <a:bodyPr wrap="none">
            <a:spAutoFit/>
          </a:bodyPr>
          <a:lstStyle/>
          <a:p>
            <a:r>
              <a:rPr lang="zh-CN" altLang="en-US" sz="2400" b="1" dirty="0">
                <a:gradFill>
                  <a:gsLst>
                    <a:gs pos="0">
                      <a:srgbClr val="5FD4D5"/>
                    </a:gs>
                    <a:gs pos="92000">
                      <a:srgbClr val="43A2C2"/>
                    </a:gs>
                  </a:gsLst>
                  <a:lin ang="5400000" scaled="1"/>
                </a:gradFill>
                <a:cs typeface="+mn-ea"/>
                <a:sym typeface="+mn-lt"/>
              </a:rPr>
              <a:t>需要完成的任务有哪些呢</a:t>
            </a:r>
          </a:p>
        </p:txBody>
      </p:sp>
      <p:sp>
        <p:nvSpPr>
          <p:cNvPr id="8" name="矩形 7"/>
          <p:cNvSpPr/>
          <p:nvPr/>
        </p:nvSpPr>
        <p:spPr>
          <a:xfrm>
            <a:off x="3252760" y="3221251"/>
            <a:ext cx="2391680" cy="369332"/>
          </a:xfrm>
          <a:prstGeom prst="rect">
            <a:avLst/>
          </a:prstGeom>
        </p:spPr>
        <p:txBody>
          <a:bodyPr wrap="none">
            <a:spAutoFit/>
          </a:bodyPr>
          <a:lstStyle/>
          <a:p>
            <a:pPr>
              <a:lnSpc>
                <a:spcPct val="150000"/>
              </a:lnSpc>
            </a:pPr>
            <a:r>
              <a:rPr lang="en-US" altLang="zh-CN" sz="1200" dirty="0" smtClean="0">
                <a:solidFill>
                  <a:schemeClr val="tx2"/>
                </a:solidFill>
              </a:rPr>
              <a:t>   What</a:t>
            </a:r>
            <a:r>
              <a:rPr lang="en-US" altLang="zh-CN" sz="1200" dirty="0">
                <a:solidFill>
                  <a:schemeClr val="tx2"/>
                </a:solidFill>
              </a:rPr>
              <a:t> tasks need to be completed</a:t>
            </a:r>
            <a:endParaRPr lang="zh-CN" altLang="en-US" sz="1200" spc="300" dirty="0">
              <a:solidFill>
                <a:schemeClr val="tx2"/>
              </a:solidFill>
              <a:cs typeface="+mn-ea"/>
              <a:sym typeface="+mn-lt"/>
            </a:endParaRPr>
          </a:p>
        </p:txBody>
      </p:sp>
      <p:pic>
        <p:nvPicPr>
          <p:cNvPr id="9" name="图片 8"/>
          <p:cNvPicPr>
            <a:picLocks noChangeAspect="1"/>
          </p:cNvPicPr>
          <p:nvPr/>
        </p:nvPicPr>
        <p:blipFill>
          <a:blip r:embed="rId2"/>
          <a:stretch>
            <a:fillRect/>
          </a:stretch>
        </p:blipFill>
        <p:spPr>
          <a:xfrm>
            <a:off x="7880465" y="5061940"/>
            <a:ext cx="1263535" cy="1650327"/>
          </a:xfrm>
          <a:prstGeom prst="rect">
            <a:avLst/>
          </a:prstGeom>
        </p:spPr>
      </p:pic>
    </p:spTree>
    <p:extLst>
      <p:ext uri="{BB962C8B-B14F-4D97-AF65-F5344CB8AC3E}">
        <p14:creationId xmlns:p14="http://schemas.microsoft.com/office/powerpoint/2010/main" val="767833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endParaRPr lang="en-US" altLang="zh-CN" dirty="0" smtClean="0"/>
          </a:p>
          <a:p>
            <a:pPr>
              <a:defRPr/>
            </a:pPr>
            <a:endParaRPr lang="en-US" altLang="zh-CN" dirty="0"/>
          </a:p>
        </p:txBody>
      </p:sp>
      <p:sp>
        <p:nvSpPr>
          <p:cNvPr id="3" name="文本框 2"/>
          <p:cNvSpPr txBox="1"/>
          <p:nvPr/>
        </p:nvSpPr>
        <p:spPr>
          <a:xfrm>
            <a:off x="161365" y="255495"/>
            <a:ext cx="2595282" cy="523220"/>
          </a:xfrm>
          <a:prstGeom prst="rect">
            <a:avLst/>
          </a:prstGeom>
          <a:noFill/>
        </p:spPr>
        <p:txBody>
          <a:bodyPr wrap="square" rtlCol="0">
            <a:spAutoFit/>
          </a:bodyPr>
          <a:lstStyle/>
          <a:p>
            <a:r>
              <a:rPr lang="zh-CN" altLang="en-US" sz="2800" dirty="0" smtClean="0">
                <a:solidFill>
                  <a:schemeClr val="bg1"/>
                </a:solidFill>
              </a:rPr>
              <a:t>任务是什么</a:t>
            </a:r>
            <a:endParaRPr lang="zh-CN" altLang="en-US" sz="2800" dirty="0">
              <a:solidFill>
                <a:schemeClr val="bg1"/>
              </a:solidFill>
            </a:endParaRPr>
          </a:p>
        </p:txBody>
      </p:sp>
      <p:pic>
        <p:nvPicPr>
          <p:cNvPr id="4" name="图片 3"/>
          <p:cNvPicPr>
            <a:picLocks noChangeAspect="1"/>
          </p:cNvPicPr>
          <p:nvPr/>
        </p:nvPicPr>
        <p:blipFill>
          <a:blip r:embed="rId2"/>
          <a:stretch>
            <a:fillRect/>
          </a:stretch>
        </p:blipFill>
        <p:spPr>
          <a:xfrm>
            <a:off x="7377546" y="4745312"/>
            <a:ext cx="1766454" cy="1967634"/>
          </a:xfrm>
          <a:prstGeom prst="rect">
            <a:avLst/>
          </a:prstGeom>
        </p:spPr>
      </p:pic>
      <p:sp>
        <p:nvSpPr>
          <p:cNvPr id="5" name="文本框 4"/>
          <p:cNvSpPr txBox="1"/>
          <p:nvPr/>
        </p:nvSpPr>
        <p:spPr>
          <a:xfrm>
            <a:off x="4356847" y="2299447"/>
            <a:ext cx="4136805" cy="1661993"/>
          </a:xfrm>
          <a:prstGeom prst="rect">
            <a:avLst/>
          </a:prstGeom>
          <a:noFill/>
        </p:spPr>
        <p:txBody>
          <a:bodyPr wrap="square" rtlCol="0">
            <a:spAutoFit/>
          </a:bodyPr>
          <a:lstStyle/>
          <a:p>
            <a:pPr>
              <a:lnSpc>
                <a:spcPct val="150000"/>
              </a:lnSpc>
            </a:pPr>
            <a:r>
              <a:rPr lang="zh-CN" altLang="en-US" dirty="0"/>
              <a:t>在数字化时代，计算机网络已成为企业运营和社会运转的重要基础设施。随着网络规模的不断扩大和业务需求的日益复杂，如何确保网络的</a:t>
            </a:r>
            <a:r>
              <a:rPr lang="zh-CN" altLang="en-US" sz="2000" b="1" dirty="0">
                <a:solidFill>
                  <a:srgbClr val="FF0000"/>
                </a:solidFill>
                <a:latin typeface="Arial Black" panose="020B0A04020102020204" pitchFamily="34" charset="0"/>
              </a:rPr>
              <a:t>高效</a:t>
            </a:r>
            <a:r>
              <a:rPr lang="zh-CN" altLang="en-US" sz="2000" dirty="0">
                <a:solidFill>
                  <a:srgbClr val="FF0000"/>
                </a:solidFill>
              </a:rPr>
              <a:t>、</a:t>
            </a:r>
            <a:r>
              <a:rPr lang="zh-CN" altLang="en-US" sz="2000" b="1" dirty="0">
                <a:solidFill>
                  <a:srgbClr val="FF0000"/>
                </a:solidFill>
              </a:rPr>
              <a:t>稳定</a:t>
            </a:r>
            <a:r>
              <a:rPr lang="zh-CN" altLang="en-US" dirty="0"/>
              <a:t>和</a:t>
            </a:r>
            <a:r>
              <a:rPr lang="zh-CN" altLang="en-US" sz="2000" b="1" dirty="0">
                <a:solidFill>
                  <a:srgbClr val="FF0000"/>
                </a:solidFill>
              </a:rPr>
              <a:t>安全</a:t>
            </a:r>
            <a:r>
              <a:rPr lang="zh-CN" altLang="en-US" dirty="0"/>
              <a:t>运行成为关键挑战</a:t>
            </a:r>
          </a:p>
        </p:txBody>
      </p:sp>
      <p:pic>
        <p:nvPicPr>
          <p:cNvPr id="7" name="图片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013891"/>
            <a:ext cx="4033603" cy="4033603"/>
          </a:xfrm>
          <a:prstGeom prst="rect">
            <a:avLst/>
          </a:prstGeom>
        </p:spPr>
      </p:pic>
    </p:spTree>
    <p:extLst>
      <p:ext uri="{BB962C8B-B14F-4D97-AF65-F5344CB8AC3E}">
        <p14:creationId xmlns:p14="http://schemas.microsoft.com/office/powerpoint/2010/main" val="3691190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endParaRPr lang="en-US" altLang="zh-CN" dirty="0" smtClean="0"/>
          </a:p>
          <a:p>
            <a:pPr>
              <a:defRPr/>
            </a:pPr>
            <a:endParaRPr lang="en-US" altLang="zh-CN" dirty="0"/>
          </a:p>
        </p:txBody>
      </p:sp>
      <p:sp>
        <p:nvSpPr>
          <p:cNvPr id="3" name="文本框 2"/>
          <p:cNvSpPr txBox="1"/>
          <p:nvPr/>
        </p:nvSpPr>
        <p:spPr>
          <a:xfrm>
            <a:off x="282388" y="134471"/>
            <a:ext cx="2097741" cy="523220"/>
          </a:xfrm>
          <a:prstGeom prst="rect">
            <a:avLst/>
          </a:prstGeom>
          <a:noFill/>
        </p:spPr>
        <p:txBody>
          <a:bodyPr wrap="square" rtlCol="0">
            <a:spAutoFit/>
          </a:bodyPr>
          <a:lstStyle/>
          <a:p>
            <a:r>
              <a:rPr lang="zh-CN" altLang="en-US" sz="2800" dirty="0" smtClean="0">
                <a:solidFill>
                  <a:schemeClr val="bg1"/>
                </a:solidFill>
              </a:rPr>
              <a:t>五大任务</a:t>
            </a:r>
            <a:endParaRPr lang="zh-CN" altLang="en-US" sz="2800" dirty="0">
              <a:solidFill>
                <a:schemeClr val="bg1"/>
              </a:solidFill>
            </a:endParaRPr>
          </a:p>
        </p:txBody>
      </p:sp>
      <p:pic>
        <p:nvPicPr>
          <p:cNvPr id="4" name="图片 3"/>
          <p:cNvPicPr>
            <a:picLocks noChangeAspect="1"/>
          </p:cNvPicPr>
          <p:nvPr/>
        </p:nvPicPr>
        <p:blipFill>
          <a:blip r:embed="rId2"/>
          <a:stretch>
            <a:fillRect/>
          </a:stretch>
        </p:blipFill>
        <p:spPr>
          <a:xfrm>
            <a:off x="7377546" y="4800658"/>
            <a:ext cx="1766454" cy="1967634"/>
          </a:xfrm>
          <a:prstGeom prst="rect">
            <a:avLst/>
          </a:prstGeom>
        </p:spPr>
      </p:pic>
      <p:grpSp>
        <p:nvGrpSpPr>
          <p:cNvPr id="5" name="组合 7"/>
          <p:cNvGrpSpPr/>
          <p:nvPr/>
        </p:nvGrpSpPr>
        <p:grpSpPr>
          <a:xfrm>
            <a:off x="720663" y="1452104"/>
            <a:ext cx="8095130" cy="3321423"/>
            <a:chOff x="5138554" y="2008064"/>
            <a:chExt cx="6217947" cy="3000661"/>
          </a:xfrm>
        </p:grpSpPr>
        <p:sp>
          <p:nvSpPr>
            <p:cNvPr id="6" name="Rounded Rectangle 18"/>
            <p:cNvSpPr/>
            <p:nvPr/>
          </p:nvSpPr>
          <p:spPr>
            <a:xfrm>
              <a:off x="5138554" y="2008064"/>
              <a:ext cx="6217947" cy="3000661"/>
            </a:xfrm>
            <a:prstGeom prst="roundRect">
              <a:avLst>
                <a:gd name="adj" fmla="val 5186"/>
              </a:avLst>
            </a:prstGeom>
            <a:noFill/>
            <a:ln w="9525">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7" name="Rectangle 25"/>
            <p:cNvSpPr/>
            <p:nvPr/>
          </p:nvSpPr>
          <p:spPr>
            <a:xfrm>
              <a:off x="7404719" y="2264327"/>
              <a:ext cx="1640775" cy="25119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0" b="1" dirty="0">
                <a:gradFill>
                  <a:gsLst>
                    <a:gs pos="0">
                      <a:srgbClr val="5FD4D5"/>
                    </a:gs>
                    <a:gs pos="99000">
                      <a:srgbClr val="43A2C2"/>
                    </a:gs>
                  </a:gsLst>
                  <a:lin ang="5400000" scaled="1"/>
                </a:gradFill>
                <a:cs typeface="+mn-ea"/>
                <a:sym typeface="+mn-lt"/>
              </a:endParaRPr>
            </a:p>
          </p:txBody>
        </p:sp>
        <p:sp>
          <p:nvSpPr>
            <p:cNvPr id="8" name="矩形 7"/>
            <p:cNvSpPr/>
            <p:nvPr/>
          </p:nvSpPr>
          <p:spPr>
            <a:xfrm>
              <a:off x="5286509" y="3544129"/>
              <a:ext cx="1633220" cy="217506"/>
            </a:xfrm>
            <a:prstGeom prst="rect">
              <a:avLst/>
            </a:prstGeom>
          </p:spPr>
          <p:txBody>
            <a:bodyPr wrap="square">
              <a:spAutoFit/>
            </a:bodyPr>
            <a:lstStyle/>
            <a:p>
              <a:pPr>
                <a:lnSpc>
                  <a:spcPct val="120000"/>
                </a:lnSpc>
              </a:pPr>
              <a:endParaRPr lang="en-US" altLang="zh-CN" sz="1200" dirty="0">
                <a:gradFill>
                  <a:gsLst>
                    <a:gs pos="0">
                      <a:srgbClr val="5FD4D5"/>
                    </a:gs>
                    <a:gs pos="99000">
                      <a:srgbClr val="43A2C2"/>
                    </a:gs>
                  </a:gsLst>
                  <a:lin ang="5400000" scaled="1"/>
                </a:gradFill>
                <a:cs typeface="+mn-ea"/>
                <a:sym typeface="+mn-lt"/>
              </a:endParaRPr>
            </a:p>
          </p:txBody>
        </p:sp>
        <p:sp>
          <p:nvSpPr>
            <p:cNvPr id="9" name="矩形 8"/>
            <p:cNvSpPr/>
            <p:nvPr/>
          </p:nvSpPr>
          <p:spPr>
            <a:xfrm>
              <a:off x="9553974" y="3561415"/>
              <a:ext cx="1650365" cy="217506"/>
            </a:xfrm>
            <a:prstGeom prst="rect">
              <a:avLst/>
            </a:prstGeom>
          </p:spPr>
          <p:txBody>
            <a:bodyPr wrap="square">
              <a:spAutoFit/>
            </a:bodyPr>
            <a:lstStyle/>
            <a:p>
              <a:pPr>
                <a:lnSpc>
                  <a:spcPct val="120000"/>
                </a:lnSpc>
              </a:pPr>
              <a:endParaRPr lang="en-US" altLang="zh-CN" sz="1200" dirty="0">
                <a:gradFill>
                  <a:gsLst>
                    <a:gs pos="0">
                      <a:srgbClr val="5FD4D5"/>
                    </a:gs>
                    <a:gs pos="99000">
                      <a:srgbClr val="43A2C2"/>
                    </a:gs>
                  </a:gsLst>
                  <a:lin ang="5400000" scaled="1"/>
                </a:gradFill>
                <a:cs typeface="+mn-ea"/>
                <a:sym typeface="+mn-lt"/>
              </a:endParaRPr>
            </a:p>
          </p:txBody>
        </p:sp>
      </p:grpSp>
      <p:sp>
        <p:nvSpPr>
          <p:cNvPr id="15" name="矩形 14"/>
          <p:cNvSpPr/>
          <p:nvPr/>
        </p:nvSpPr>
        <p:spPr>
          <a:xfrm>
            <a:off x="3201336" y="1961051"/>
            <a:ext cx="5569753" cy="2893100"/>
          </a:xfrm>
          <a:prstGeom prst="rect">
            <a:avLst/>
          </a:prstGeom>
        </p:spPr>
        <p:txBody>
          <a:bodyPr wrap="square">
            <a:spAutoFit/>
          </a:bodyPr>
          <a:lstStyle/>
          <a:p>
            <a:r>
              <a:rPr lang="zh-CN" altLang="en-US" dirty="0">
                <a:solidFill>
                  <a:schemeClr val="accent5"/>
                </a:solidFill>
              </a:rPr>
              <a:t>实时监测网络异常；快速定位并修复故障，保障业务连续性</a:t>
            </a:r>
            <a:endParaRPr lang="en-US" altLang="zh-CN" dirty="0">
              <a:solidFill>
                <a:schemeClr val="accent5"/>
              </a:solidFill>
            </a:endParaRPr>
          </a:p>
          <a:p>
            <a:endParaRPr lang="en-US" altLang="zh-CN" dirty="0" smtClean="0">
              <a:solidFill>
                <a:schemeClr val="accent5"/>
              </a:solidFill>
            </a:endParaRPr>
          </a:p>
          <a:p>
            <a:endParaRPr lang="en-US" altLang="zh-CN" dirty="0">
              <a:solidFill>
                <a:schemeClr val="accent5"/>
              </a:solidFill>
            </a:endParaRPr>
          </a:p>
          <a:p>
            <a:r>
              <a:rPr lang="zh-CN" altLang="en-US" dirty="0">
                <a:solidFill>
                  <a:schemeClr val="accent5"/>
                </a:solidFill>
              </a:rPr>
              <a:t>统一管理网络设备参数；实现自动化部署与版本控制，减少</a:t>
            </a:r>
            <a:r>
              <a:rPr lang="zh-CN" altLang="en-US" dirty="0" smtClean="0">
                <a:solidFill>
                  <a:schemeClr val="accent5"/>
                </a:solidFill>
              </a:rPr>
              <a:t>人为错误</a:t>
            </a:r>
            <a:endParaRPr lang="en-US" altLang="zh-CN" dirty="0">
              <a:solidFill>
                <a:schemeClr val="accent5"/>
              </a:solidFill>
            </a:endParaRPr>
          </a:p>
          <a:p>
            <a:endParaRPr lang="en-US" altLang="zh-CN" dirty="0" smtClean="0">
              <a:solidFill>
                <a:schemeClr val="accent5"/>
              </a:solidFill>
            </a:endParaRPr>
          </a:p>
          <a:p>
            <a:endParaRPr lang="en-US" altLang="zh-CN" dirty="0">
              <a:solidFill>
                <a:schemeClr val="accent5"/>
              </a:solidFill>
            </a:endParaRPr>
          </a:p>
          <a:p>
            <a:r>
              <a:rPr lang="zh-CN" altLang="en-US" dirty="0">
                <a:solidFill>
                  <a:schemeClr val="accent5"/>
                </a:solidFill>
              </a:rPr>
              <a:t>监控带宽、延迟等关键指标；优化流量分配，提升用户体验</a:t>
            </a:r>
            <a:endParaRPr lang="en-US" altLang="zh-CN" dirty="0">
              <a:solidFill>
                <a:schemeClr val="accent5"/>
              </a:solidFill>
            </a:endParaRPr>
          </a:p>
          <a:p>
            <a:endParaRPr lang="en-US" altLang="zh-CN" dirty="0" smtClean="0">
              <a:solidFill>
                <a:schemeClr val="accent5"/>
              </a:solidFill>
            </a:endParaRPr>
          </a:p>
          <a:p>
            <a:endParaRPr lang="en-US" altLang="zh-CN" dirty="0">
              <a:solidFill>
                <a:schemeClr val="accent5"/>
              </a:solidFill>
            </a:endParaRPr>
          </a:p>
          <a:p>
            <a:r>
              <a:rPr lang="zh-CN" altLang="en-US" dirty="0">
                <a:solidFill>
                  <a:schemeClr val="accent5"/>
                </a:solidFill>
              </a:rPr>
              <a:t>防御攻击；实施加密认证</a:t>
            </a:r>
            <a:endParaRPr lang="en-US" altLang="zh-CN" dirty="0">
              <a:solidFill>
                <a:schemeClr val="accent5"/>
              </a:solidFill>
            </a:endParaRPr>
          </a:p>
          <a:p>
            <a:endParaRPr lang="en-US" altLang="zh-CN" dirty="0" smtClean="0">
              <a:solidFill>
                <a:schemeClr val="accent5"/>
              </a:solidFill>
            </a:endParaRPr>
          </a:p>
          <a:p>
            <a:endParaRPr lang="en-US" altLang="zh-CN" dirty="0">
              <a:solidFill>
                <a:schemeClr val="accent5"/>
              </a:solidFill>
            </a:endParaRPr>
          </a:p>
          <a:p>
            <a:r>
              <a:rPr lang="zh-CN" altLang="en-US" dirty="0">
                <a:solidFill>
                  <a:schemeClr val="accent5"/>
                </a:solidFill>
              </a:rPr>
              <a:t>统一资源使用量；支持审计与成本核算</a:t>
            </a:r>
          </a:p>
        </p:txBody>
      </p:sp>
      <p:sp>
        <p:nvSpPr>
          <p:cNvPr id="16" name="文本框 15"/>
          <p:cNvSpPr txBox="1"/>
          <p:nvPr/>
        </p:nvSpPr>
        <p:spPr>
          <a:xfrm>
            <a:off x="1196853" y="1961051"/>
            <a:ext cx="3337525" cy="3108543"/>
          </a:xfrm>
          <a:prstGeom prst="rect">
            <a:avLst/>
          </a:prstGeom>
          <a:noFill/>
        </p:spPr>
        <p:txBody>
          <a:bodyPr wrap="square" rtlCol="0">
            <a:spAutoFit/>
          </a:bodyPr>
          <a:lstStyle/>
          <a:p>
            <a:r>
              <a:rPr lang="en-US" altLang="zh-CN" dirty="0" smtClean="0">
                <a:solidFill>
                  <a:schemeClr val="accent5"/>
                </a:solidFill>
              </a:rPr>
              <a:t>1.</a:t>
            </a:r>
            <a:r>
              <a:rPr lang="zh-CN" altLang="en-US" dirty="0" smtClean="0">
                <a:solidFill>
                  <a:schemeClr val="accent5"/>
                </a:solidFill>
              </a:rPr>
              <a:t>故障管理</a:t>
            </a:r>
            <a:endParaRPr lang="en-US" altLang="zh-CN" dirty="0" smtClean="0">
              <a:solidFill>
                <a:schemeClr val="accent5"/>
              </a:solidFill>
            </a:endParaRPr>
          </a:p>
          <a:p>
            <a:endParaRPr lang="en-US" altLang="zh-CN" dirty="0" smtClean="0">
              <a:solidFill>
                <a:schemeClr val="accent5"/>
              </a:solidFill>
            </a:endParaRPr>
          </a:p>
          <a:p>
            <a:endParaRPr lang="en-US" altLang="zh-CN" dirty="0" smtClean="0">
              <a:solidFill>
                <a:schemeClr val="accent5"/>
              </a:solidFill>
            </a:endParaRPr>
          </a:p>
          <a:p>
            <a:r>
              <a:rPr lang="en-US" altLang="zh-CN" dirty="0" smtClean="0">
                <a:solidFill>
                  <a:schemeClr val="accent5"/>
                </a:solidFill>
              </a:rPr>
              <a:t>2.</a:t>
            </a:r>
            <a:r>
              <a:rPr lang="zh-CN" altLang="en-US" dirty="0" smtClean="0">
                <a:solidFill>
                  <a:schemeClr val="accent5"/>
                </a:solidFill>
              </a:rPr>
              <a:t>配置管理</a:t>
            </a:r>
            <a:endParaRPr lang="en-US" altLang="zh-CN" dirty="0" smtClean="0">
              <a:solidFill>
                <a:schemeClr val="accent5"/>
              </a:solidFill>
            </a:endParaRPr>
          </a:p>
          <a:p>
            <a:endParaRPr lang="en-US" altLang="zh-CN" dirty="0" smtClean="0">
              <a:solidFill>
                <a:schemeClr val="accent5"/>
              </a:solidFill>
            </a:endParaRPr>
          </a:p>
          <a:p>
            <a:endParaRPr lang="en-US" altLang="zh-CN" dirty="0" smtClean="0">
              <a:solidFill>
                <a:schemeClr val="accent5"/>
              </a:solidFill>
            </a:endParaRPr>
          </a:p>
          <a:p>
            <a:r>
              <a:rPr lang="en-US" altLang="zh-CN" dirty="0" smtClean="0">
                <a:solidFill>
                  <a:schemeClr val="accent5"/>
                </a:solidFill>
              </a:rPr>
              <a:t>3.</a:t>
            </a:r>
            <a:r>
              <a:rPr lang="zh-CN" altLang="en-US" dirty="0" smtClean="0">
                <a:solidFill>
                  <a:schemeClr val="accent5"/>
                </a:solidFill>
              </a:rPr>
              <a:t>性能管理</a:t>
            </a:r>
            <a:endParaRPr lang="en-US" altLang="zh-CN" dirty="0" smtClean="0">
              <a:solidFill>
                <a:schemeClr val="accent5"/>
              </a:solidFill>
            </a:endParaRPr>
          </a:p>
          <a:p>
            <a:endParaRPr lang="en-US" altLang="zh-CN" dirty="0" smtClean="0">
              <a:solidFill>
                <a:schemeClr val="accent5"/>
              </a:solidFill>
            </a:endParaRPr>
          </a:p>
          <a:p>
            <a:endParaRPr lang="en-US" altLang="zh-CN" dirty="0" smtClean="0">
              <a:solidFill>
                <a:schemeClr val="accent5"/>
              </a:solidFill>
            </a:endParaRPr>
          </a:p>
          <a:p>
            <a:r>
              <a:rPr lang="en-US" altLang="zh-CN" dirty="0" smtClean="0">
                <a:solidFill>
                  <a:schemeClr val="accent5"/>
                </a:solidFill>
              </a:rPr>
              <a:t>4.</a:t>
            </a:r>
            <a:r>
              <a:rPr lang="zh-CN" altLang="en-US" dirty="0" smtClean="0">
                <a:solidFill>
                  <a:schemeClr val="accent5"/>
                </a:solidFill>
              </a:rPr>
              <a:t>安全管理</a:t>
            </a:r>
            <a:endParaRPr lang="en-US" altLang="zh-CN" dirty="0" smtClean="0">
              <a:solidFill>
                <a:schemeClr val="accent5"/>
              </a:solidFill>
            </a:endParaRPr>
          </a:p>
          <a:p>
            <a:endParaRPr lang="en-US" altLang="zh-CN" dirty="0" smtClean="0">
              <a:solidFill>
                <a:schemeClr val="accent5"/>
              </a:solidFill>
            </a:endParaRPr>
          </a:p>
          <a:p>
            <a:endParaRPr lang="en-US" altLang="zh-CN" dirty="0" smtClean="0">
              <a:solidFill>
                <a:schemeClr val="accent5"/>
              </a:solidFill>
            </a:endParaRPr>
          </a:p>
          <a:p>
            <a:r>
              <a:rPr lang="en-US" altLang="zh-CN" dirty="0" smtClean="0">
                <a:solidFill>
                  <a:schemeClr val="accent5"/>
                </a:solidFill>
              </a:rPr>
              <a:t>5.</a:t>
            </a:r>
            <a:r>
              <a:rPr lang="zh-CN" altLang="en-US" dirty="0" smtClean="0">
                <a:solidFill>
                  <a:schemeClr val="accent5"/>
                </a:solidFill>
              </a:rPr>
              <a:t>计费管理</a:t>
            </a:r>
            <a:endParaRPr lang="en-US" altLang="zh-CN" dirty="0" smtClean="0">
              <a:solidFill>
                <a:schemeClr val="accent5"/>
              </a:solidFill>
            </a:endParaRPr>
          </a:p>
          <a:p>
            <a:endParaRPr lang="zh-CN" altLang="en-US" dirty="0">
              <a:solidFill>
                <a:schemeClr val="accent5"/>
              </a:solidFill>
            </a:endParaRPr>
          </a:p>
        </p:txBody>
      </p:sp>
    </p:spTree>
    <p:extLst>
      <p:ext uri="{BB962C8B-B14F-4D97-AF65-F5344CB8AC3E}">
        <p14:creationId xmlns:p14="http://schemas.microsoft.com/office/powerpoint/2010/main" val="4246960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3" presetClass="path" presetSubtype="0" decel="50000" fill="hold" nodeType="withEffect">
                                  <p:stCondLst>
                                    <p:cond delay="750"/>
                                  </p:stCondLst>
                                  <p:childTnLst>
                                    <p:animMotion origin="layout" path="M -0.01757 0.00046 L 0.04453 -7.40741E-7 " pathEditMode="relative" rAng="0" ptsTypes="AA">
                                      <p:cBhvr>
                                        <p:cTn id="9" dur="750" spd="-100000" fill="hold"/>
                                        <p:tgtEl>
                                          <p:spTgt spid="5"/>
                                        </p:tgtEl>
                                        <p:attrNameLst>
                                          <p:attrName>ppt_x</p:attrName>
                                          <p:attrName>ppt_y</p:attrName>
                                        </p:attrNameLst>
                                      </p:cBhvr>
                                      <p:rCtr x="3099" y="-23"/>
                                    </p:animMotion>
                                  </p:childTnLst>
                                </p:cTn>
                              </p:par>
                              <p:par>
                                <p:cTn id="10" presetID="35" presetClass="path" presetSubtype="0" accel="50000" decel="50000" fill="hold" nodeType="withEffect">
                                  <p:stCondLst>
                                    <p:cond delay="1500"/>
                                  </p:stCondLst>
                                  <p:childTnLst>
                                    <p:animMotion origin="layout" path="M -0.01783 0.00093 L -3.54167E-6 -7.40741E-7 " pathEditMode="relative" rAng="0" ptsTypes="AA">
                                      <p:cBhvr>
                                        <p:cTn id="11" dur="750" fill="hold"/>
                                        <p:tgtEl>
                                          <p:spTgt spid="5"/>
                                        </p:tgtEl>
                                        <p:attrNameLst>
                                          <p:attrName>ppt_x</p:attrName>
                                          <p:attrName>ppt_y</p:attrName>
                                        </p:attrNameLst>
                                      </p:cBhvr>
                                      <p:rCtr x="885"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endParaRPr lang="en-US" altLang="zh-CN" dirty="0" smtClean="0"/>
          </a:p>
          <a:p>
            <a:pPr>
              <a:defRPr/>
            </a:pPr>
            <a:endParaRPr lang="en-US" altLang="zh-CN" dirty="0"/>
          </a:p>
        </p:txBody>
      </p:sp>
      <p:sp>
        <p:nvSpPr>
          <p:cNvPr id="4" name="矩形 3"/>
          <p:cNvSpPr/>
          <p:nvPr/>
        </p:nvSpPr>
        <p:spPr>
          <a:xfrm>
            <a:off x="687999" y="2815720"/>
            <a:ext cx="1431802" cy="1569660"/>
          </a:xfrm>
          <a:prstGeom prst="rect">
            <a:avLst/>
          </a:prstGeom>
        </p:spPr>
        <p:txBody>
          <a:bodyPr wrap="none">
            <a:spAutoFit/>
          </a:bodyPr>
          <a:lstStyle/>
          <a:p>
            <a:pPr algn="r"/>
            <a:r>
              <a:rPr lang="en-US" altLang="zh-CN" sz="9600" b="1" dirty="0">
                <a:gradFill>
                  <a:gsLst>
                    <a:gs pos="0">
                      <a:srgbClr val="5FD4D5"/>
                    </a:gs>
                    <a:gs pos="92000">
                      <a:srgbClr val="43A2C2"/>
                    </a:gs>
                  </a:gsLst>
                  <a:lin ang="5400000" scaled="1"/>
                </a:gradFill>
                <a:cs typeface="+mn-ea"/>
                <a:sym typeface="+mn-lt"/>
              </a:rPr>
              <a:t>03</a:t>
            </a:r>
          </a:p>
        </p:txBody>
      </p:sp>
      <p:sp>
        <p:nvSpPr>
          <p:cNvPr id="5" name="文本框 4"/>
          <p:cNvSpPr txBox="1"/>
          <p:nvPr/>
        </p:nvSpPr>
        <p:spPr>
          <a:xfrm>
            <a:off x="376518" y="174812"/>
            <a:ext cx="4383741" cy="523220"/>
          </a:xfrm>
          <a:prstGeom prst="rect">
            <a:avLst/>
          </a:prstGeom>
          <a:noFill/>
        </p:spPr>
        <p:txBody>
          <a:bodyPr wrap="square" rtlCol="0">
            <a:spAutoFit/>
          </a:bodyPr>
          <a:lstStyle/>
          <a:p>
            <a:r>
              <a:rPr lang="zh-CN" altLang="en-US" sz="2800" dirty="0" smtClean="0">
                <a:solidFill>
                  <a:schemeClr val="bg1"/>
                </a:solidFill>
              </a:rPr>
              <a:t>标准</a:t>
            </a:r>
            <a:endParaRPr lang="zh-CN" altLang="en-US" sz="2800" dirty="0">
              <a:solidFill>
                <a:schemeClr val="bg1"/>
              </a:solidFill>
            </a:endParaRPr>
          </a:p>
        </p:txBody>
      </p:sp>
      <p:pic>
        <p:nvPicPr>
          <p:cNvPr id="6" name="图片 5"/>
          <p:cNvPicPr>
            <a:picLocks noChangeAspect="1"/>
          </p:cNvPicPr>
          <p:nvPr/>
        </p:nvPicPr>
        <p:blipFill>
          <a:blip r:embed="rId2"/>
          <a:stretch>
            <a:fillRect/>
          </a:stretch>
        </p:blipFill>
        <p:spPr>
          <a:xfrm>
            <a:off x="7880465" y="5061940"/>
            <a:ext cx="1263535" cy="1650327"/>
          </a:xfrm>
          <a:prstGeom prst="rect">
            <a:avLst/>
          </a:prstGeom>
        </p:spPr>
      </p:pic>
      <p:sp>
        <p:nvSpPr>
          <p:cNvPr id="7" name="文本框 6"/>
          <p:cNvSpPr txBox="1"/>
          <p:nvPr/>
        </p:nvSpPr>
        <p:spPr>
          <a:xfrm>
            <a:off x="2276093" y="2815720"/>
            <a:ext cx="3928982" cy="460375"/>
          </a:xfrm>
          <a:prstGeom prst="rect">
            <a:avLst/>
          </a:prstGeom>
          <a:noFill/>
        </p:spPr>
        <p:txBody>
          <a:bodyPr wrap="square" rtlCol="0">
            <a:spAutoFit/>
          </a:bodyPr>
          <a:lstStyle/>
          <a:p>
            <a:pPr algn="l"/>
            <a:r>
              <a:rPr lang="zh-CN" altLang="en-US" sz="2400" b="1" dirty="0" smtClean="0">
                <a:gradFill>
                  <a:gsLst>
                    <a:gs pos="0">
                      <a:srgbClr val="5FD4D5"/>
                    </a:gs>
                    <a:gs pos="92000">
                      <a:srgbClr val="43A2C2"/>
                    </a:gs>
                  </a:gsLst>
                  <a:lin ang="5400000" scaled="1"/>
                </a:gradFill>
                <a:cs typeface="+mn-ea"/>
                <a:sym typeface="+mn-lt"/>
              </a:rPr>
              <a:t>需要达到什么样的标准呢</a:t>
            </a:r>
            <a:endParaRPr lang="zh-CN" altLang="en-US" sz="2400" b="1" dirty="0">
              <a:gradFill>
                <a:gsLst>
                  <a:gs pos="0">
                    <a:srgbClr val="5FD4D5"/>
                  </a:gs>
                  <a:gs pos="92000">
                    <a:srgbClr val="43A2C2"/>
                  </a:gs>
                </a:gsLst>
                <a:lin ang="5400000" scaled="1"/>
              </a:gradFill>
              <a:cs typeface="+mn-ea"/>
              <a:sym typeface="+mn-lt"/>
            </a:endParaRPr>
          </a:p>
        </p:txBody>
      </p:sp>
      <p:sp>
        <p:nvSpPr>
          <p:cNvPr id="8" name="矩形 7"/>
          <p:cNvSpPr/>
          <p:nvPr/>
        </p:nvSpPr>
        <p:spPr>
          <a:xfrm>
            <a:off x="2380876" y="3597288"/>
            <a:ext cx="2499659" cy="415498"/>
          </a:xfrm>
          <a:prstGeom prst="rect">
            <a:avLst/>
          </a:prstGeom>
        </p:spPr>
        <p:txBody>
          <a:bodyPr wrap="none">
            <a:spAutoFit/>
          </a:bodyPr>
          <a:lstStyle/>
          <a:p>
            <a:pPr>
              <a:lnSpc>
                <a:spcPct val="150000"/>
              </a:lnSpc>
            </a:pPr>
            <a:r>
              <a:rPr lang="en-US" altLang="zh-CN" dirty="0">
                <a:solidFill>
                  <a:schemeClr val="tx2"/>
                </a:solidFill>
              </a:rPr>
              <a:t>What standards need to be met</a:t>
            </a:r>
            <a:endParaRPr lang="zh-CN" altLang="en-US" spc="300" dirty="0">
              <a:solidFill>
                <a:schemeClr val="tx2"/>
              </a:solidFill>
              <a:cs typeface="+mn-ea"/>
              <a:sym typeface="+mn-lt"/>
            </a:endParaRPr>
          </a:p>
        </p:txBody>
      </p:sp>
    </p:spTree>
    <p:extLst>
      <p:ext uri="{BB962C8B-B14F-4D97-AF65-F5344CB8AC3E}">
        <p14:creationId xmlns:p14="http://schemas.microsoft.com/office/powerpoint/2010/main" val="3051873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
                                        </p:tgtEl>
                                        <p:attrNameLst>
                                          <p:attrName>ppt_y</p:attrName>
                                        </p:attrNameLst>
                                      </p:cBhvr>
                                      <p:tavLst>
                                        <p:tav tm="0">
                                          <p:val>
                                            <p:strVal val="#ppt_y"/>
                                          </p:val>
                                        </p:tav>
                                        <p:tav tm="100000">
                                          <p:val>
                                            <p:strVal val="#ppt_y"/>
                                          </p:val>
                                        </p:tav>
                                      </p:tavLst>
                                    </p:anim>
                                    <p:anim calcmode="lin" valueType="num">
                                      <p:cBhvr>
                                        <p:cTn id="9"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endParaRPr lang="en-US" altLang="zh-CN" dirty="0" smtClean="0"/>
          </a:p>
          <a:p>
            <a:pPr>
              <a:defRPr/>
            </a:pPr>
            <a:endParaRPr lang="en-US" altLang="zh-CN" dirty="0"/>
          </a:p>
          <a:p>
            <a:pPr>
              <a:defRPr/>
            </a:pPr>
            <a:r>
              <a:rPr lang="en-US" altLang="zh-CN" dirty="0" smtClean="0"/>
              <a:t> </a:t>
            </a:r>
            <a:endParaRPr lang="en-US" altLang="zh-CN" dirty="0"/>
          </a:p>
        </p:txBody>
      </p:sp>
      <p:pic>
        <p:nvPicPr>
          <p:cNvPr id="3" name="图片 2"/>
          <p:cNvPicPr>
            <a:picLocks noChangeAspect="1"/>
          </p:cNvPicPr>
          <p:nvPr/>
        </p:nvPicPr>
        <p:blipFill>
          <a:blip r:embed="rId2"/>
          <a:stretch>
            <a:fillRect/>
          </a:stretch>
        </p:blipFill>
        <p:spPr>
          <a:xfrm>
            <a:off x="7377546" y="4800658"/>
            <a:ext cx="1766454" cy="1967634"/>
          </a:xfrm>
          <a:prstGeom prst="rect">
            <a:avLst/>
          </a:prstGeom>
        </p:spPr>
      </p:pic>
      <p:sp>
        <p:nvSpPr>
          <p:cNvPr id="4" name="任意多边形: 形状 1"/>
          <p:cNvSpPr/>
          <p:nvPr/>
        </p:nvSpPr>
        <p:spPr>
          <a:xfrm>
            <a:off x="58188" y="1363287"/>
            <a:ext cx="8927869" cy="873304"/>
          </a:xfrm>
          <a:custGeom>
            <a:avLst/>
            <a:gdLst>
              <a:gd name="connsiteX0" fmla="*/ 0 w 10898372"/>
              <a:gd name="connsiteY0" fmla="*/ 209517 h 1347474"/>
              <a:gd name="connsiteX1" fmla="*/ 2392326 w 10898372"/>
              <a:gd name="connsiteY1" fmla="*/ 1347201 h 1347474"/>
              <a:gd name="connsiteX2" fmla="*/ 4433777 w 10898372"/>
              <a:gd name="connsiteY2" fmla="*/ 326475 h 1347474"/>
              <a:gd name="connsiteX3" fmla="*/ 6996223 w 10898372"/>
              <a:gd name="connsiteY3" fmla="*/ 1272773 h 1347474"/>
              <a:gd name="connsiteX4" fmla="*/ 9399181 w 10898372"/>
              <a:gd name="connsiteY4" fmla="*/ 18131 h 1347474"/>
              <a:gd name="connsiteX5" fmla="*/ 10898372 w 10898372"/>
              <a:gd name="connsiteY5" fmla="*/ 645452 h 134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98372" h="1347474">
                <a:moveTo>
                  <a:pt x="0" y="209517"/>
                </a:moveTo>
                <a:cubicBezTo>
                  <a:pt x="826681" y="768612"/>
                  <a:pt x="1653363" y="1327708"/>
                  <a:pt x="2392326" y="1347201"/>
                </a:cubicBezTo>
                <a:cubicBezTo>
                  <a:pt x="3131289" y="1366694"/>
                  <a:pt x="3666461" y="338880"/>
                  <a:pt x="4433777" y="326475"/>
                </a:cubicBezTo>
                <a:cubicBezTo>
                  <a:pt x="5201093" y="314070"/>
                  <a:pt x="6168656" y="1324164"/>
                  <a:pt x="6996223" y="1272773"/>
                </a:cubicBezTo>
                <a:cubicBezTo>
                  <a:pt x="7823790" y="1221382"/>
                  <a:pt x="8748823" y="122684"/>
                  <a:pt x="9399181" y="18131"/>
                </a:cubicBezTo>
                <a:cubicBezTo>
                  <a:pt x="10049539" y="-86422"/>
                  <a:pt x="10473955" y="279515"/>
                  <a:pt x="10898372" y="645452"/>
                </a:cubicBezTo>
              </a:path>
            </a:pathLst>
          </a:custGeom>
          <a:noFill/>
          <a:ln>
            <a:solidFill>
              <a:srgbClr val="6AE7FF">
                <a:alpha val="61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5FD4D5"/>
                  </a:gs>
                  <a:gs pos="99000">
                    <a:srgbClr val="43A2C2"/>
                  </a:gs>
                </a:gsLst>
                <a:lin ang="5400000" scaled="1"/>
              </a:gradFill>
              <a:cs typeface="+mn-ea"/>
              <a:sym typeface="+mn-lt"/>
            </a:endParaRPr>
          </a:p>
        </p:txBody>
      </p:sp>
      <p:grpSp>
        <p:nvGrpSpPr>
          <p:cNvPr id="5" name="组合 32"/>
          <p:cNvGrpSpPr/>
          <p:nvPr/>
        </p:nvGrpSpPr>
        <p:grpSpPr>
          <a:xfrm>
            <a:off x="1440502" y="1799939"/>
            <a:ext cx="914400" cy="914400"/>
            <a:chOff x="1991832" y="3742659"/>
            <a:chExt cx="914400" cy="914400"/>
          </a:xfrm>
        </p:grpSpPr>
        <p:sp>
          <p:nvSpPr>
            <p:cNvPr id="6" name="椭圆 5"/>
            <p:cNvSpPr/>
            <p:nvPr/>
          </p:nvSpPr>
          <p:spPr>
            <a:xfrm>
              <a:off x="1991832" y="3742659"/>
              <a:ext cx="914400" cy="914400"/>
            </a:xfrm>
            <a:prstGeom prst="ellipse">
              <a:avLst/>
            </a:prstGeom>
            <a:gradFill>
              <a:gsLst>
                <a:gs pos="0">
                  <a:srgbClr val="5FD4D5"/>
                </a:gs>
                <a:gs pos="99000">
                  <a:srgbClr val="43A2C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5FD4D5"/>
                    </a:gs>
                    <a:gs pos="99000">
                      <a:srgbClr val="43A2C2"/>
                    </a:gs>
                  </a:gsLst>
                  <a:lin ang="5400000" scaled="1"/>
                </a:gradFill>
                <a:cs typeface="+mn-ea"/>
                <a:sym typeface="+mn-lt"/>
              </a:endParaRPr>
            </a:p>
          </p:txBody>
        </p:sp>
        <p:sp>
          <p:nvSpPr>
            <p:cNvPr id="7" name="statistics-on-laptop_82095"/>
            <p:cNvSpPr>
              <a:spLocks noChangeAspect="1"/>
            </p:cNvSpPr>
            <p:nvPr/>
          </p:nvSpPr>
          <p:spPr bwMode="auto">
            <a:xfrm>
              <a:off x="2254903" y="3999630"/>
              <a:ext cx="388257" cy="388257"/>
            </a:xfrm>
            <a:custGeom>
              <a:avLst/>
              <a:gdLst>
                <a:gd name="connsiteX0" fmla="*/ 211137 w 331788"/>
                <a:gd name="connsiteY0" fmla="*/ 211138 h 331788"/>
                <a:gd name="connsiteX1" fmla="*/ 211137 w 331788"/>
                <a:gd name="connsiteY1" fmla="*/ 314326 h 331788"/>
                <a:gd name="connsiteX2" fmla="*/ 314325 w 331788"/>
                <a:gd name="connsiteY2" fmla="*/ 211138 h 331788"/>
                <a:gd name="connsiteX3" fmla="*/ 211137 w 331788"/>
                <a:gd name="connsiteY3" fmla="*/ 211138 h 331788"/>
                <a:gd name="connsiteX4" fmla="*/ 203047 w 331788"/>
                <a:gd name="connsiteY4" fmla="*/ 195263 h 331788"/>
                <a:gd name="connsiteX5" fmla="*/ 323713 w 331788"/>
                <a:gd name="connsiteY5" fmla="*/ 195263 h 331788"/>
                <a:gd name="connsiteX6" fmla="*/ 328903 w 331788"/>
                <a:gd name="connsiteY6" fmla="*/ 197858 h 331788"/>
                <a:gd name="connsiteX7" fmla="*/ 330200 w 331788"/>
                <a:gd name="connsiteY7" fmla="*/ 204345 h 331788"/>
                <a:gd name="connsiteX8" fmla="*/ 204344 w 331788"/>
                <a:gd name="connsiteY8" fmla="*/ 330201 h 331788"/>
                <a:gd name="connsiteX9" fmla="*/ 203047 w 331788"/>
                <a:gd name="connsiteY9" fmla="*/ 330201 h 331788"/>
                <a:gd name="connsiteX10" fmla="*/ 197857 w 331788"/>
                <a:gd name="connsiteY10" fmla="*/ 328904 h 331788"/>
                <a:gd name="connsiteX11" fmla="*/ 195262 w 331788"/>
                <a:gd name="connsiteY11" fmla="*/ 323714 h 331788"/>
                <a:gd name="connsiteX12" fmla="*/ 195262 w 331788"/>
                <a:gd name="connsiteY12" fmla="*/ 203048 h 331788"/>
                <a:gd name="connsiteX13" fmla="*/ 203047 w 331788"/>
                <a:gd name="connsiteY13" fmla="*/ 195263 h 331788"/>
                <a:gd name="connsiteX14" fmla="*/ 165894 w 331788"/>
                <a:gd name="connsiteY14" fmla="*/ 0 h 331788"/>
                <a:gd name="connsiteX15" fmla="*/ 331788 w 331788"/>
                <a:gd name="connsiteY15" fmla="*/ 165894 h 331788"/>
                <a:gd name="connsiteX16" fmla="*/ 316236 w 331788"/>
                <a:gd name="connsiteY16" fmla="*/ 181446 h 331788"/>
                <a:gd name="connsiteX17" fmla="*/ 181446 w 331788"/>
                <a:gd name="connsiteY17" fmla="*/ 181446 h 331788"/>
                <a:gd name="connsiteX18" fmla="*/ 181446 w 331788"/>
                <a:gd name="connsiteY18" fmla="*/ 316236 h 331788"/>
                <a:gd name="connsiteX19" fmla="*/ 165894 w 331788"/>
                <a:gd name="connsiteY19" fmla="*/ 331788 h 331788"/>
                <a:gd name="connsiteX20" fmla="*/ 0 w 331788"/>
                <a:gd name="connsiteY20" fmla="*/ 165894 h 331788"/>
                <a:gd name="connsiteX21" fmla="*/ 165894 w 331788"/>
                <a:gd name="connsiteY21"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1788" h="331788">
                  <a:moveTo>
                    <a:pt x="211137" y="211138"/>
                  </a:moveTo>
                  <a:cubicBezTo>
                    <a:pt x="211137" y="211138"/>
                    <a:pt x="211137" y="211138"/>
                    <a:pt x="211137" y="314326"/>
                  </a:cubicBezTo>
                  <a:cubicBezTo>
                    <a:pt x="262731" y="305297"/>
                    <a:pt x="305296" y="262732"/>
                    <a:pt x="314325" y="211138"/>
                  </a:cubicBezTo>
                  <a:cubicBezTo>
                    <a:pt x="314325" y="211138"/>
                    <a:pt x="314325" y="211138"/>
                    <a:pt x="211137" y="211138"/>
                  </a:cubicBezTo>
                  <a:close/>
                  <a:moveTo>
                    <a:pt x="203047" y="195263"/>
                  </a:moveTo>
                  <a:cubicBezTo>
                    <a:pt x="203047" y="195263"/>
                    <a:pt x="203047" y="195263"/>
                    <a:pt x="323713" y="195263"/>
                  </a:cubicBezTo>
                  <a:cubicBezTo>
                    <a:pt x="325010" y="195263"/>
                    <a:pt x="327605" y="196560"/>
                    <a:pt x="328903" y="197858"/>
                  </a:cubicBezTo>
                  <a:cubicBezTo>
                    <a:pt x="330200" y="199155"/>
                    <a:pt x="330200" y="201750"/>
                    <a:pt x="330200" y="204345"/>
                  </a:cubicBezTo>
                  <a:cubicBezTo>
                    <a:pt x="323713" y="270517"/>
                    <a:pt x="270516" y="323714"/>
                    <a:pt x="204344" y="330201"/>
                  </a:cubicBezTo>
                  <a:cubicBezTo>
                    <a:pt x="204344" y="330201"/>
                    <a:pt x="203047" y="330201"/>
                    <a:pt x="203047" y="330201"/>
                  </a:cubicBezTo>
                  <a:cubicBezTo>
                    <a:pt x="201749" y="330201"/>
                    <a:pt x="199154" y="330201"/>
                    <a:pt x="197857" y="328904"/>
                  </a:cubicBezTo>
                  <a:cubicBezTo>
                    <a:pt x="196559" y="327606"/>
                    <a:pt x="195262" y="325011"/>
                    <a:pt x="195262" y="323714"/>
                  </a:cubicBezTo>
                  <a:cubicBezTo>
                    <a:pt x="195262" y="323714"/>
                    <a:pt x="195262" y="323714"/>
                    <a:pt x="195262" y="203048"/>
                  </a:cubicBezTo>
                  <a:cubicBezTo>
                    <a:pt x="195262" y="199155"/>
                    <a:pt x="199154" y="195263"/>
                    <a:pt x="203047" y="195263"/>
                  </a:cubicBezTo>
                  <a:close/>
                  <a:moveTo>
                    <a:pt x="165894" y="0"/>
                  </a:moveTo>
                  <a:cubicBezTo>
                    <a:pt x="257914" y="0"/>
                    <a:pt x="331788" y="73874"/>
                    <a:pt x="331788" y="165894"/>
                  </a:cubicBezTo>
                  <a:cubicBezTo>
                    <a:pt x="331788" y="173670"/>
                    <a:pt x="325308" y="181446"/>
                    <a:pt x="316236" y="181446"/>
                  </a:cubicBezTo>
                  <a:cubicBezTo>
                    <a:pt x="316236" y="181446"/>
                    <a:pt x="316236" y="181446"/>
                    <a:pt x="181446" y="181446"/>
                  </a:cubicBezTo>
                  <a:cubicBezTo>
                    <a:pt x="181446" y="181446"/>
                    <a:pt x="181446" y="181446"/>
                    <a:pt x="181446" y="316236"/>
                  </a:cubicBezTo>
                  <a:cubicBezTo>
                    <a:pt x="181446" y="325308"/>
                    <a:pt x="173670" y="331788"/>
                    <a:pt x="165894" y="331788"/>
                  </a:cubicBezTo>
                  <a:cubicBezTo>
                    <a:pt x="73874" y="331788"/>
                    <a:pt x="0" y="257914"/>
                    <a:pt x="0" y="165894"/>
                  </a:cubicBezTo>
                  <a:cubicBezTo>
                    <a:pt x="0" y="73874"/>
                    <a:pt x="73874" y="0"/>
                    <a:pt x="165894" y="0"/>
                  </a:cubicBezTo>
                  <a:close/>
                </a:path>
              </a:pathLst>
            </a:custGeom>
            <a:solidFill>
              <a:schemeClr val="bg1"/>
            </a:solidFill>
            <a:ln>
              <a:noFill/>
            </a:ln>
          </p:spPr>
          <p:txBody>
            <a:bodyPr/>
            <a:lstStyle/>
            <a:p>
              <a:endParaRPr lang="zh-CN" altLang="en-US">
                <a:gradFill>
                  <a:gsLst>
                    <a:gs pos="0">
                      <a:srgbClr val="5FD4D5"/>
                    </a:gs>
                    <a:gs pos="99000">
                      <a:srgbClr val="43A2C2"/>
                    </a:gs>
                  </a:gsLst>
                  <a:lin ang="5400000" scaled="1"/>
                </a:gradFill>
                <a:cs typeface="+mn-ea"/>
                <a:sym typeface="+mn-lt"/>
              </a:endParaRPr>
            </a:p>
          </p:txBody>
        </p:sp>
      </p:grpSp>
      <p:grpSp>
        <p:nvGrpSpPr>
          <p:cNvPr id="8" name="组合 34"/>
          <p:cNvGrpSpPr/>
          <p:nvPr/>
        </p:nvGrpSpPr>
        <p:grpSpPr>
          <a:xfrm>
            <a:off x="3428061" y="1142510"/>
            <a:ext cx="914400" cy="914400"/>
            <a:chOff x="4423144" y="2739587"/>
            <a:chExt cx="914400" cy="914400"/>
          </a:xfrm>
        </p:grpSpPr>
        <p:sp>
          <p:nvSpPr>
            <p:cNvPr id="9" name="椭圆 8"/>
            <p:cNvSpPr/>
            <p:nvPr/>
          </p:nvSpPr>
          <p:spPr>
            <a:xfrm>
              <a:off x="4423144" y="2739587"/>
              <a:ext cx="914400" cy="914400"/>
            </a:xfrm>
            <a:prstGeom prst="ellipse">
              <a:avLst/>
            </a:prstGeom>
            <a:gradFill>
              <a:gsLst>
                <a:gs pos="0">
                  <a:srgbClr val="5FD4D5"/>
                </a:gs>
                <a:gs pos="99000">
                  <a:srgbClr val="43A2C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5FD4D5"/>
                    </a:gs>
                    <a:gs pos="99000">
                      <a:srgbClr val="43A2C2"/>
                    </a:gs>
                  </a:gsLst>
                  <a:lin ang="5400000" scaled="1"/>
                </a:gradFill>
                <a:cs typeface="+mn-ea"/>
                <a:sym typeface="+mn-lt"/>
              </a:endParaRPr>
            </a:p>
          </p:txBody>
        </p:sp>
        <p:sp>
          <p:nvSpPr>
            <p:cNvPr id="10" name="statistics-on-laptop_82095"/>
            <p:cNvSpPr>
              <a:spLocks noChangeAspect="1"/>
            </p:cNvSpPr>
            <p:nvPr/>
          </p:nvSpPr>
          <p:spPr bwMode="auto">
            <a:xfrm>
              <a:off x="4731947" y="3002658"/>
              <a:ext cx="296793" cy="388257"/>
            </a:xfrm>
            <a:custGeom>
              <a:avLst/>
              <a:gdLst>
                <a:gd name="connsiteX0" fmla="*/ 50800 w 252413"/>
                <a:gd name="connsiteY0" fmla="*/ 263525 h 330200"/>
                <a:gd name="connsiteX1" fmla="*/ 201613 w 252413"/>
                <a:gd name="connsiteY1" fmla="*/ 263525 h 330200"/>
                <a:gd name="connsiteX2" fmla="*/ 201613 w 252413"/>
                <a:gd name="connsiteY2" fmla="*/ 284163 h 330200"/>
                <a:gd name="connsiteX3" fmla="*/ 50800 w 252413"/>
                <a:gd name="connsiteY3" fmla="*/ 284163 h 330200"/>
                <a:gd name="connsiteX4" fmla="*/ 50800 w 252413"/>
                <a:gd name="connsiteY4" fmla="*/ 211137 h 330200"/>
                <a:gd name="connsiteX5" fmla="*/ 201613 w 252413"/>
                <a:gd name="connsiteY5" fmla="*/ 211137 h 330200"/>
                <a:gd name="connsiteX6" fmla="*/ 201613 w 252413"/>
                <a:gd name="connsiteY6" fmla="*/ 231775 h 330200"/>
                <a:gd name="connsiteX7" fmla="*/ 50800 w 252413"/>
                <a:gd name="connsiteY7" fmla="*/ 231775 h 330200"/>
                <a:gd name="connsiteX8" fmla="*/ 50800 w 252413"/>
                <a:gd name="connsiteY8" fmla="*/ 160337 h 330200"/>
                <a:gd name="connsiteX9" fmla="*/ 201613 w 252413"/>
                <a:gd name="connsiteY9" fmla="*/ 160337 h 330200"/>
                <a:gd name="connsiteX10" fmla="*/ 201613 w 252413"/>
                <a:gd name="connsiteY10" fmla="*/ 180975 h 330200"/>
                <a:gd name="connsiteX11" fmla="*/ 50800 w 252413"/>
                <a:gd name="connsiteY11" fmla="*/ 180975 h 330200"/>
                <a:gd name="connsiteX12" fmla="*/ 50800 w 252413"/>
                <a:gd name="connsiteY12" fmla="*/ 107950 h 330200"/>
                <a:gd name="connsiteX13" fmla="*/ 115888 w 252413"/>
                <a:gd name="connsiteY13" fmla="*/ 107950 h 330200"/>
                <a:gd name="connsiteX14" fmla="*/ 115888 w 252413"/>
                <a:gd name="connsiteY14" fmla="*/ 128588 h 330200"/>
                <a:gd name="connsiteX15" fmla="*/ 50800 w 252413"/>
                <a:gd name="connsiteY15" fmla="*/ 128588 h 330200"/>
                <a:gd name="connsiteX16" fmla="*/ 50800 w 252413"/>
                <a:gd name="connsiteY16" fmla="*/ 55562 h 330200"/>
                <a:gd name="connsiteX17" fmla="*/ 115888 w 252413"/>
                <a:gd name="connsiteY17" fmla="*/ 55562 h 330200"/>
                <a:gd name="connsiteX18" fmla="*/ 115888 w 252413"/>
                <a:gd name="connsiteY18" fmla="*/ 76200 h 330200"/>
                <a:gd name="connsiteX19" fmla="*/ 50800 w 252413"/>
                <a:gd name="connsiteY19" fmla="*/ 76200 h 330200"/>
                <a:gd name="connsiteX20" fmla="*/ 166688 w 252413"/>
                <a:gd name="connsiteY20" fmla="*/ 26987 h 330200"/>
                <a:gd name="connsiteX21" fmla="*/ 166688 w 252413"/>
                <a:gd name="connsiteY21" fmla="*/ 74612 h 330200"/>
                <a:gd name="connsiteX22" fmla="*/ 215901 w 252413"/>
                <a:gd name="connsiteY22" fmla="*/ 74612 h 330200"/>
                <a:gd name="connsiteX23" fmla="*/ 22225 w 252413"/>
                <a:gd name="connsiteY23" fmla="*/ 20637 h 330200"/>
                <a:gd name="connsiteX24" fmla="*/ 22225 w 252413"/>
                <a:gd name="connsiteY24" fmla="*/ 309562 h 330200"/>
                <a:gd name="connsiteX25" fmla="*/ 231775 w 252413"/>
                <a:gd name="connsiteY25" fmla="*/ 309562 h 330200"/>
                <a:gd name="connsiteX26" fmla="*/ 231775 w 252413"/>
                <a:gd name="connsiteY26" fmla="*/ 95250 h 330200"/>
                <a:gd name="connsiteX27" fmla="*/ 146050 w 252413"/>
                <a:gd name="connsiteY27" fmla="*/ 95250 h 330200"/>
                <a:gd name="connsiteX28" fmla="*/ 146050 w 252413"/>
                <a:gd name="connsiteY28" fmla="*/ 20637 h 330200"/>
                <a:gd name="connsiteX29" fmla="*/ 0 w 252413"/>
                <a:gd name="connsiteY29" fmla="*/ 0 h 330200"/>
                <a:gd name="connsiteX30" fmla="*/ 168275 w 252413"/>
                <a:gd name="connsiteY30" fmla="*/ 0 h 330200"/>
                <a:gd name="connsiteX31" fmla="*/ 252413 w 252413"/>
                <a:gd name="connsiteY31" fmla="*/ 82550 h 330200"/>
                <a:gd name="connsiteX32" fmla="*/ 252413 w 252413"/>
                <a:gd name="connsiteY32" fmla="*/ 330200 h 330200"/>
                <a:gd name="connsiteX33" fmla="*/ 0 w 252413"/>
                <a:gd name="connsiteY33" fmla="*/ 33020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2413" h="330200">
                  <a:moveTo>
                    <a:pt x="50800" y="263525"/>
                  </a:moveTo>
                  <a:lnTo>
                    <a:pt x="201613" y="263525"/>
                  </a:lnTo>
                  <a:lnTo>
                    <a:pt x="201613" y="284163"/>
                  </a:lnTo>
                  <a:lnTo>
                    <a:pt x="50800" y="284163"/>
                  </a:lnTo>
                  <a:close/>
                  <a:moveTo>
                    <a:pt x="50800" y="211137"/>
                  </a:moveTo>
                  <a:lnTo>
                    <a:pt x="201613" y="211137"/>
                  </a:lnTo>
                  <a:lnTo>
                    <a:pt x="201613" y="231775"/>
                  </a:lnTo>
                  <a:lnTo>
                    <a:pt x="50800" y="231775"/>
                  </a:lnTo>
                  <a:close/>
                  <a:moveTo>
                    <a:pt x="50800" y="160337"/>
                  </a:moveTo>
                  <a:lnTo>
                    <a:pt x="201613" y="160337"/>
                  </a:lnTo>
                  <a:lnTo>
                    <a:pt x="201613" y="180975"/>
                  </a:lnTo>
                  <a:lnTo>
                    <a:pt x="50800" y="180975"/>
                  </a:lnTo>
                  <a:close/>
                  <a:moveTo>
                    <a:pt x="50800" y="107950"/>
                  </a:moveTo>
                  <a:lnTo>
                    <a:pt x="115888" y="107950"/>
                  </a:lnTo>
                  <a:lnTo>
                    <a:pt x="115888" y="128588"/>
                  </a:lnTo>
                  <a:lnTo>
                    <a:pt x="50800" y="128588"/>
                  </a:lnTo>
                  <a:close/>
                  <a:moveTo>
                    <a:pt x="50800" y="55562"/>
                  </a:moveTo>
                  <a:lnTo>
                    <a:pt x="115888" y="55562"/>
                  </a:lnTo>
                  <a:lnTo>
                    <a:pt x="115888" y="76200"/>
                  </a:lnTo>
                  <a:lnTo>
                    <a:pt x="50800" y="76200"/>
                  </a:lnTo>
                  <a:close/>
                  <a:moveTo>
                    <a:pt x="166688" y="26987"/>
                  </a:moveTo>
                  <a:lnTo>
                    <a:pt x="166688" y="74612"/>
                  </a:lnTo>
                  <a:lnTo>
                    <a:pt x="215901" y="74612"/>
                  </a:lnTo>
                  <a:close/>
                  <a:moveTo>
                    <a:pt x="22225" y="20637"/>
                  </a:moveTo>
                  <a:lnTo>
                    <a:pt x="22225" y="309562"/>
                  </a:lnTo>
                  <a:lnTo>
                    <a:pt x="231775" y="309562"/>
                  </a:lnTo>
                  <a:lnTo>
                    <a:pt x="231775" y="95250"/>
                  </a:lnTo>
                  <a:lnTo>
                    <a:pt x="146050" y="95250"/>
                  </a:lnTo>
                  <a:lnTo>
                    <a:pt x="146050" y="20637"/>
                  </a:lnTo>
                  <a:close/>
                  <a:moveTo>
                    <a:pt x="0" y="0"/>
                  </a:moveTo>
                  <a:lnTo>
                    <a:pt x="168275" y="0"/>
                  </a:lnTo>
                  <a:lnTo>
                    <a:pt x="252413" y="82550"/>
                  </a:lnTo>
                  <a:lnTo>
                    <a:pt x="252413" y="330200"/>
                  </a:lnTo>
                  <a:lnTo>
                    <a:pt x="0" y="330200"/>
                  </a:lnTo>
                  <a:close/>
                </a:path>
              </a:pathLst>
            </a:custGeom>
            <a:solidFill>
              <a:schemeClr val="bg1"/>
            </a:solidFill>
            <a:ln>
              <a:noFill/>
            </a:ln>
          </p:spPr>
          <p:txBody>
            <a:bodyPr/>
            <a:lstStyle/>
            <a:p>
              <a:endParaRPr lang="zh-CN" altLang="en-US">
                <a:gradFill>
                  <a:gsLst>
                    <a:gs pos="0">
                      <a:srgbClr val="5FD4D5"/>
                    </a:gs>
                    <a:gs pos="99000">
                      <a:srgbClr val="43A2C2"/>
                    </a:gs>
                  </a:gsLst>
                  <a:lin ang="5400000" scaled="1"/>
                </a:gradFill>
                <a:cs typeface="+mn-ea"/>
                <a:sym typeface="+mn-lt"/>
              </a:endParaRPr>
            </a:p>
          </p:txBody>
        </p:sp>
      </p:grpSp>
      <p:grpSp>
        <p:nvGrpSpPr>
          <p:cNvPr id="11" name="组合 33"/>
          <p:cNvGrpSpPr/>
          <p:nvPr/>
        </p:nvGrpSpPr>
        <p:grpSpPr>
          <a:xfrm>
            <a:off x="5461703" y="1779391"/>
            <a:ext cx="914400" cy="914400"/>
            <a:chOff x="6854456" y="3707148"/>
            <a:chExt cx="914400" cy="914400"/>
          </a:xfrm>
        </p:grpSpPr>
        <p:sp>
          <p:nvSpPr>
            <p:cNvPr id="12" name="椭圆 11"/>
            <p:cNvSpPr/>
            <p:nvPr/>
          </p:nvSpPr>
          <p:spPr>
            <a:xfrm>
              <a:off x="6854456" y="3707148"/>
              <a:ext cx="914400" cy="914400"/>
            </a:xfrm>
            <a:prstGeom prst="ellipse">
              <a:avLst/>
            </a:prstGeom>
            <a:gradFill>
              <a:gsLst>
                <a:gs pos="0">
                  <a:srgbClr val="5FD4D5"/>
                </a:gs>
                <a:gs pos="99000">
                  <a:srgbClr val="43A2C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5FD4D5"/>
                    </a:gs>
                    <a:gs pos="99000">
                      <a:srgbClr val="43A2C2"/>
                    </a:gs>
                  </a:gsLst>
                  <a:lin ang="5400000" scaled="1"/>
                </a:gradFill>
                <a:cs typeface="+mn-ea"/>
                <a:sym typeface="+mn-lt"/>
              </a:endParaRPr>
            </a:p>
          </p:txBody>
        </p:sp>
        <p:sp>
          <p:nvSpPr>
            <p:cNvPr id="13" name="statistics-on-laptop_82095"/>
            <p:cNvSpPr>
              <a:spLocks noChangeAspect="1"/>
            </p:cNvSpPr>
            <p:nvPr/>
          </p:nvSpPr>
          <p:spPr bwMode="auto">
            <a:xfrm>
              <a:off x="7117527" y="4022204"/>
              <a:ext cx="388257" cy="280510"/>
            </a:xfrm>
            <a:custGeom>
              <a:avLst/>
              <a:gdLst>
                <a:gd name="connsiteX0" fmla="*/ 15875 w 331788"/>
                <a:gd name="connsiteY0" fmla="*/ 19464 h 239713"/>
                <a:gd name="connsiteX1" fmla="*/ 15875 w 331788"/>
                <a:gd name="connsiteY1" fmla="*/ 206376 h 239713"/>
                <a:gd name="connsiteX2" fmla="*/ 107950 w 331788"/>
                <a:gd name="connsiteY2" fmla="*/ 112713 h 239713"/>
                <a:gd name="connsiteX3" fmla="*/ 119063 w 331788"/>
                <a:gd name="connsiteY3" fmla="*/ 125413 h 239713"/>
                <a:gd name="connsiteX4" fmla="*/ 17463 w 331788"/>
                <a:gd name="connsiteY4" fmla="*/ 223838 h 239713"/>
                <a:gd name="connsiteX5" fmla="*/ 312738 w 331788"/>
                <a:gd name="connsiteY5" fmla="*/ 223838 h 239713"/>
                <a:gd name="connsiteX6" fmla="*/ 212725 w 331788"/>
                <a:gd name="connsiteY6" fmla="*/ 125413 h 239713"/>
                <a:gd name="connsiteX7" fmla="*/ 220844 w 331788"/>
                <a:gd name="connsiteY7" fmla="*/ 114588 h 239713"/>
                <a:gd name="connsiteX8" fmla="*/ 222484 w 331788"/>
                <a:gd name="connsiteY8" fmla="*/ 112947 h 239713"/>
                <a:gd name="connsiteX9" fmla="*/ 315913 w 331788"/>
                <a:gd name="connsiteY9" fmla="*/ 206376 h 239713"/>
                <a:gd name="connsiteX10" fmla="*/ 315913 w 331788"/>
                <a:gd name="connsiteY10" fmla="*/ 19464 h 239713"/>
                <a:gd name="connsiteX11" fmla="*/ 254806 w 331788"/>
                <a:gd name="connsiteY11" fmla="*/ 80606 h 239713"/>
                <a:gd name="connsiteX12" fmla="*/ 222484 w 331788"/>
                <a:gd name="connsiteY12" fmla="*/ 112947 h 239713"/>
                <a:gd name="connsiteX13" fmla="*/ 222250 w 331788"/>
                <a:gd name="connsiteY13" fmla="*/ 112713 h 239713"/>
                <a:gd name="connsiteX14" fmla="*/ 220844 w 331788"/>
                <a:gd name="connsiteY14" fmla="*/ 114588 h 239713"/>
                <a:gd name="connsiteX15" fmla="*/ 218878 w 331788"/>
                <a:gd name="connsiteY15" fmla="*/ 116556 h 239713"/>
                <a:gd name="connsiteX16" fmla="*/ 171067 w 331788"/>
                <a:gd name="connsiteY16" fmla="*/ 164394 h 239713"/>
                <a:gd name="connsiteX17" fmla="*/ 160721 w 331788"/>
                <a:gd name="connsiteY17" fmla="*/ 164394 h 239713"/>
                <a:gd name="connsiteX18" fmla="*/ 15875 w 331788"/>
                <a:gd name="connsiteY18" fmla="*/ 19464 h 239713"/>
                <a:gd name="connsiteX19" fmla="*/ 30101 w 331788"/>
                <a:gd name="connsiteY19" fmla="*/ 14288 h 239713"/>
                <a:gd name="connsiteX20" fmla="*/ 165894 w 331788"/>
                <a:gd name="connsiteY20" fmla="*/ 148866 h 239713"/>
                <a:gd name="connsiteX21" fmla="*/ 301687 w 331788"/>
                <a:gd name="connsiteY21" fmla="*/ 14288 h 239713"/>
                <a:gd name="connsiteX22" fmla="*/ 7776 w 331788"/>
                <a:gd name="connsiteY22" fmla="*/ 0 h 239713"/>
                <a:gd name="connsiteX23" fmla="*/ 324012 w 331788"/>
                <a:gd name="connsiteY23" fmla="*/ 0 h 239713"/>
                <a:gd name="connsiteX24" fmla="*/ 331788 w 331788"/>
                <a:gd name="connsiteY24" fmla="*/ 7733 h 239713"/>
                <a:gd name="connsiteX25" fmla="*/ 331788 w 331788"/>
                <a:gd name="connsiteY25" fmla="*/ 231980 h 239713"/>
                <a:gd name="connsiteX26" fmla="*/ 324012 w 331788"/>
                <a:gd name="connsiteY26" fmla="*/ 239713 h 239713"/>
                <a:gd name="connsiteX27" fmla="*/ 7776 w 331788"/>
                <a:gd name="connsiteY27" fmla="*/ 239713 h 239713"/>
                <a:gd name="connsiteX28" fmla="*/ 0 w 331788"/>
                <a:gd name="connsiteY28" fmla="*/ 231980 h 239713"/>
                <a:gd name="connsiteX29" fmla="*/ 0 w 331788"/>
                <a:gd name="connsiteY29" fmla="*/ 7733 h 239713"/>
                <a:gd name="connsiteX30" fmla="*/ 7776 w 331788"/>
                <a:gd name="connsiteY30" fmla="*/ 0 h 239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31788" h="239713">
                  <a:moveTo>
                    <a:pt x="15875" y="19464"/>
                  </a:moveTo>
                  <a:lnTo>
                    <a:pt x="15875" y="206376"/>
                  </a:lnTo>
                  <a:lnTo>
                    <a:pt x="107950" y="112713"/>
                  </a:lnTo>
                  <a:lnTo>
                    <a:pt x="119063" y="125413"/>
                  </a:lnTo>
                  <a:lnTo>
                    <a:pt x="17463" y="223838"/>
                  </a:lnTo>
                  <a:lnTo>
                    <a:pt x="312738" y="223838"/>
                  </a:lnTo>
                  <a:lnTo>
                    <a:pt x="212725" y="125413"/>
                  </a:lnTo>
                  <a:lnTo>
                    <a:pt x="220844" y="114588"/>
                  </a:lnTo>
                  <a:lnTo>
                    <a:pt x="222484" y="112947"/>
                  </a:lnTo>
                  <a:lnTo>
                    <a:pt x="315913" y="206376"/>
                  </a:lnTo>
                  <a:lnTo>
                    <a:pt x="315913" y="19464"/>
                  </a:lnTo>
                  <a:cubicBezTo>
                    <a:pt x="315913" y="19464"/>
                    <a:pt x="315913" y="19464"/>
                    <a:pt x="254806" y="80606"/>
                  </a:cubicBezTo>
                  <a:lnTo>
                    <a:pt x="222484" y="112947"/>
                  </a:lnTo>
                  <a:lnTo>
                    <a:pt x="222250" y="112713"/>
                  </a:lnTo>
                  <a:lnTo>
                    <a:pt x="220844" y="114588"/>
                  </a:lnTo>
                  <a:lnTo>
                    <a:pt x="218878" y="116556"/>
                  </a:lnTo>
                  <a:cubicBezTo>
                    <a:pt x="205015" y="130426"/>
                    <a:pt x="189173" y="146278"/>
                    <a:pt x="171067" y="164394"/>
                  </a:cubicBezTo>
                  <a:cubicBezTo>
                    <a:pt x="168481" y="168276"/>
                    <a:pt x="163308" y="168276"/>
                    <a:pt x="160721" y="164394"/>
                  </a:cubicBezTo>
                  <a:cubicBezTo>
                    <a:pt x="160721" y="164394"/>
                    <a:pt x="160721" y="164394"/>
                    <a:pt x="15875" y="19464"/>
                  </a:cubicBezTo>
                  <a:close/>
                  <a:moveTo>
                    <a:pt x="30101" y="14288"/>
                  </a:moveTo>
                  <a:cubicBezTo>
                    <a:pt x="30101" y="14288"/>
                    <a:pt x="30101" y="14288"/>
                    <a:pt x="165894" y="148866"/>
                  </a:cubicBezTo>
                  <a:cubicBezTo>
                    <a:pt x="165894" y="148866"/>
                    <a:pt x="165894" y="148866"/>
                    <a:pt x="301687" y="14288"/>
                  </a:cubicBezTo>
                  <a:close/>
                  <a:moveTo>
                    <a:pt x="7776" y="0"/>
                  </a:moveTo>
                  <a:cubicBezTo>
                    <a:pt x="7776" y="0"/>
                    <a:pt x="7776" y="0"/>
                    <a:pt x="324012" y="0"/>
                  </a:cubicBezTo>
                  <a:cubicBezTo>
                    <a:pt x="327900" y="0"/>
                    <a:pt x="331788" y="3866"/>
                    <a:pt x="331788" y="7733"/>
                  </a:cubicBezTo>
                  <a:cubicBezTo>
                    <a:pt x="331788" y="7733"/>
                    <a:pt x="331788" y="7733"/>
                    <a:pt x="331788" y="231980"/>
                  </a:cubicBezTo>
                  <a:cubicBezTo>
                    <a:pt x="331788" y="235847"/>
                    <a:pt x="327900" y="239713"/>
                    <a:pt x="324012" y="239713"/>
                  </a:cubicBezTo>
                  <a:cubicBezTo>
                    <a:pt x="324012" y="239713"/>
                    <a:pt x="324012" y="239713"/>
                    <a:pt x="7776" y="239713"/>
                  </a:cubicBezTo>
                  <a:cubicBezTo>
                    <a:pt x="3888" y="239713"/>
                    <a:pt x="0" y="235847"/>
                    <a:pt x="0" y="231980"/>
                  </a:cubicBezTo>
                  <a:cubicBezTo>
                    <a:pt x="0" y="231980"/>
                    <a:pt x="0" y="231980"/>
                    <a:pt x="0" y="7733"/>
                  </a:cubicBezTo>
                  <a:cubicBezTo>
                    <a:pt x="0" y="3866"/>
                    <a:pt x="3888" y="0"/>
                    <a:pt x="7776" y="0"/>
                  </a:cubicBezTo>
                  <a:close/>
                </a:path>
              </a:pathLst>
            </a:custGeom>
            <a:solidFill>
              <a:schemeClr val="bg1"/>
            </a:solidFill>
            <a:ln>
              <a:noFill/>
            </a:ln>
          </p:spPr>
          <p:txBody>
            <a:bodyPr/>
            <a:lstStyle/>
            <a:p>
              <a:endParaRPr lang="zh-CN" altLang="en-US">
                <a:gradFill>
                  <a:gsLst>
                    <a:gs pos="0">
                      <a:srgbClr val="5FD4D5"/>
                    </a:gs>
                    <a:gs pos="99000">
                      <a:srgbClr val="43A2C2"/>
                    </a:gs>
                  </a:gsLst>
                  <a:lin ang="5400000" scaled="1"/>
                </a:gradFill>
                <a:cs typeface="+mn-ea"/>
                <a:sym typeface="+mn-lt"/>
              </a:endParaRPr>
            </a:p>
          </p:txBody>
        </p:sp>
      </p:grpSp>
      <p:grpSp>
        <p:nvGrpSpPr>
          <p:cNvPr id="14" name="组合 35"/>
          <p:cNvGrpSpPr/>
          <p:nvPr/>
        </p:nvGrpSpPr>
        <p:grpSpPr>
          <a:xfrm>
            <a:off x="7255134" y="864991"/>
            <a:ext cx="914400" cy="914400"/>
            <a:chOff x="9285768" y="2828259"/>
            <a:chExt cx="914400" cy="914400"/>
          </a:xfrm>
        </p:grpSpPr>
        <p:sp>
          <p:nvSpPr>
            <p:cNvPr id="15" name="椭圆 14"/>
            <p:cNvSpPr/>
            <p:nvPr/>
          </p:nvSpPr>
          <p:spPr>
            <a:xfrm>
              <a:off x="9285768" y="2828259"/>
              <a:ext cx="914400" cy="914400"/>
            </a:xfrm>
            <a:prstGeom prst="ellipse">
              <a:avLst/>
            </a:prstGeom>
            <a:gradFill>
              <a:gsLst>
                <a:gs pos="0">
                  <a:srgbClr val="5FD4D5"/>
                </a:gs>
                <a:gs pos="99000">
                  <a:srgbClr val="43A2C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5FD4D5"/>
                    </a:gs>
                    <a:gs pos="99000">
                      <a:srgbClr val="43A2C2"/>
                    </a:gs>
                  </a:gsLst>
                  <a:lin ang="5400000" scaled="1"/>
                </a:gradFill>
                <a:cs typeface="+mn-ea"/>
                <a:sym typeface="+mn-lt"/>
              </a:endParaRPr>
            </a:p>
          </p:txBody>
        </p:sp>
        <p:sp>
          <p:nvSpPr>
            <p:cNvPr id="16" name="statistics-on-laptop_82095"/>
            <p:cNvSpPr>
              <a:spLocks noChangeAspect="1"/>
            </p:cNvSpPr>
            <p:nvPr/>
          </p:nvSpPr>
          <p:spPr bwMode="auto">
            <a:xfrm>
              <a:off x="9548839" y="3132031"/>
              <a:ext cx="388257" cy="305938"/>
            </a:xfrm>
            <a:custGeom>
              <a:avLst/>
              <a:gdLst>
                <a:gd name="connsiteX0" fmla="*/ 238459 w 328388"/>
                <a:gd name="connsiteY0" fmla="*/ 133350 h 258763"/>
                <a:gd name="connsiteX1" fmla="*/ 229503 w 328388"/>
                <a:gd name="connsiteY1" fmla="*/ 144992 h 258763"/>
                <a:gd name="connsiteX2" fmla="*/ 234621 w 328388"/>
                <a:gd name="connsiteY2" fmla="*/ 160514 h 258763"/>
                <a:gd name="connsiteX3" fmla="*/ 205193 w 328388"/>
                <a:gd name="connsiteY3" fmla="*/ 190265 h 258763"/>
                <a:gd name="connsiteX4" fmla="*/ 177045 w 328388"/>
                <a:gd name="connsiteY4" fmla="*/ 160514 h 258763"/>
                <a:gd name="connsiteX5" fmla="*/ 178324 w 328388"/>
                <a:gd name="connsiteY5" fmla="*/ 150166 h 258763"/>
                <a:gd name="connsiteX6" fmla="*/ 166808 w 328388"/>
                <a:gd name="connsiteY6" fmla="*/ 142405 h 258763"/>
                <a:gd name="connsiteX7" fmla="*/ 162970 w 328388"/>
                <a:gd name="connsiteY7" fmla="*/ 160514 h 258763"/>
                <a:gd name="connsiteX8" fmla="*/ 205193 w 328388"/>
                <a:gd name="connsiteY8" fmla="*/ 203200 h 258763"/>
                <a:gd name="connsiteX9" fmla="*/ 248695 w 328388"/>
                <a:gd name="connsiteY9" fmla="*/ 160514 h 258763"/>
                <a:gd name="connsiteX10" fmla="*/ 238459 w 328388"/>
                <a:gd name="connsiteY10" fmla="*/ 133350 h 258763"/>
                <a:gd name="connsiteX11" fmla="*/ 205629 w 328388"/>
                <a:gd name="connsiteY11" fmla="*/ 117475 h 258763"/>
                <a:gd name="connsiteX12" fmla="*/ 175670 w 328388"/>
                <a:gd name="connsiteY12" fmla="*/ 129084 h 258763"/>
                <a:gd name="connsiteX13" fmla="*/ 188696 w 328388"/>
                <a:gd name="connsiteY13" fmla="*/ 138113 h 258763"/>
                <a:gd name="connsiteX14" fmla="*/ 205629 w 328388"/>
                <a:gd name="connsiteY14" fmla="*/ 131664 h 258763"/>
                <a:gd name="connsiteX15" fmla="*/ 218655 w 328388"/>
                <a:gd name="connsiteY15" fmla="*/ 134244 h 258763"/>
                <a:gd name="connsiteX16" fmla="*/ 226470 w 328388"/>
                <a:gd name="connsiteY16" fmla="*/ 122635 h 258763"/>
                <a:gd name="connsiteX17" fmla="*/ 205629 w 328388"/>
                <a:gd name="connsiteY17" fmla="*/ 117475 h 258763"/>
                <a:gd name="connsiteX18" fmla="*/ 299177 w 328388"/>
                <a:gd name="connsiteY18" fmla="*/ 0 h 258763"/>
                <a:gd name="connsiteX19" fmla="*/ 312121 w 328388"/>
                <a:gd name="connsiteY19" fmla="*/ 2588 h 258763"/>
                <a:gd name="connsiteX20" fmla="*/ 325066 w 328388"/>
                <a:gd name="connsiteY20" fmla="*/ 41402 h 258763"/>
                <a:gd name="connsiteX21" fmla="*/ 299177 w 328388"/>
                <a:gd name="connsiteY21" fmla="*/ 58222 h 258763"/>
                <a:gd name="connsiteX22" fmla="*/ 292705 w 328388"/>
                <a:gd name="connsiteY22" fmla="*/ 56928 h 258763"/>
                <a:gd name="connsiteX23" fmla="*/ 247400 w 328388"/>
                <a:gd name="connsiteY23" fmla="*/ 119031 h 258763"/>
                <a:gd name="connsiteX24" fmla="*/ 262933 w 328388"/>
                <a:gd name="connsiteY24" fmla="*/ 159139 h 258763"/>
                <a:gd name="connsiteX25" fmla="*/ 251284 w 328388"/>
                <a:gd name="connsiteY25" fmla="*/ 195366 h 258763"/>
                <a:gd name="connsiteX26" fmla="*/ 275878 w 328388"/>
                <a:gd name="connsiteY26" fmla="*/ 217361 h 258763"/>
                <a:gd name="connsiteX27" fmla="*/ 304355 w 328388"/>
                <a:gd name="connsiteY27" fmla="*/ 244531 h 258763"/>
                <a:gd name="connsiteX28" fmla="*/ 305649 w 328388"/>
                <a:gd name="connsiteY28" fmla="*/ 256176 h 258763"/>
                <a:gd name="connsiteX29" fmla="*/ 299177 w 328388"/>
                <a:gd name="connsiteY29" fmla="*/ 258763 h 258763"/>
                <a:gd name="connsiteX30" fmla="*/ 294000 w 328388"/>
                <a:gd name="connsiteY30" fmla="*/ 256176 h 258763"/>
                <a:gd name="connsiteX31" fmla="*/ 240928 w 328388"/>
                <a:gd name="connsiteY31" fmla="*/ 205717 h 258763"/>
                <a:gd name="connsiteX32" fmla="*/ 204684 w 328388"/>
                <a:gd name="connsiteY32" fmla="*/ 217361 h 258763"/>
                <a:gd name="connsiteX33" fmla="*/ 146435 w 328388"/>
                <a:gd name="connsiteY33" fmla="*/ 159139 h 258763"/>
                <a:gd name="connsiteX34" fmla="*/ 154201 w 328388"/>
                <a:gd name="connsiteY34" fmla="*/ 131969 h 258763"/>
                <a:gd name="connsiteX35" fmla="*/ 119252 w 328388"/>
                <a:gd name="connsiteY35" fmla="*/ 107387 h 258763"/>
                <a:gd name="connsiteX36" fmla="*/ 98541 w 328388"/>
                <a:gd name="connsiteY36" fmla="*/ 116443 h 258763"/>
                <a:gd name="connsiteX37" fmla="*/ 85597 w 328388"/>
                <a:gd name="connsiteY37" fmla="*/ 113856 h 258763"/>
                <a:gd name="connsiteX38" fmla="*/ 49353 w 328388"/>
                <a:gd name="connsiteY38" fmla="*/ 160433 h 258763"/>
                <a:gd name="connsiteX39" fmla="*/ 54531 w 328388"/>
                <a:gd name="connsiteY39" fmla="*/ 194072 h 258763"/>
                <a:gd name="connsiteX40" fmla="*/ 28642 w 328388"/>
                <a:gd name="connsiteY40" fmla="*/ 209598 h 258763"/>
                <a:gd name="connsiteX41" fmla="*/ 15698 w 328388"/>
                <a:gd name="connsiteY41" fmla="*/ 207011 h 258763"/>
                <a:gd name="connsiteX42" fmla="*/ 2754 w 328388"/>
                <a:gd name="connsiteY42" fmla="*/ 168196 h 258763"/>
                <a:gd name="connsiteX43" fmla="*/ 28642 w 328388"/>
                <a:gd name="connsiteY43" fmla="*/ 151376 h 258763"/>
                <a:gd name="connsiteX44" fmla="*/ 36409 w 328388"/>
                <a:gd name="connsiteY44" fmla="*/ 152670 h 258763"/>
                <a:gd name="connsiteX45" fmla="*/ 73947 w 328388"/>
                <a:gd name="connsiteY45" fmla="*/ 103505 h 258763"/>
                <a:gd name="connsiteX46" fmla="*/ 72653 w 328388"/>
                <a:gd name="connsiteY46" fmla="*/ 75041 h 258763"/>
                <a:gd name="connsiteX47" fmla="*/ 98541 w 328388"/>
                <a:gd name="connsiteY47" fmla="*/ 58222 h 258763"/>
                <a:gd name="connsiteX48" fmla="*/ 111485 w 328388"/>
                <a:gd name="connsiteY48" fmla="*/ 62103 h 258763"/>
                <a:gd name="connsiteX49" fmla="*/ 125724 w 328388"/>
                <a:gd name="connsiteY49" fmla="*/ 94448 h 258763"/>
                <a:gd name="connsiteX50" fmla="*/ 163262 w 328388"/>
                <a:gd name="connsiteY50" fmla="*/ 119031 h 258763"/>
                <a:gd name="connsiteX51" fmla="*/ 204684 w 328388"/>
                <a:gd name="connsiteY51" fmla="*/ 100917 h 258763"/>
                <a:gd name="connsiteX52" fmla="*/ 234456 w 328388"/>
                <a:gd name="connsiteY52" fmla="*/ 109974 h 258763"/>
                <a:gd name="connsiteX53" fmla="*/ 279761 w 328388"/>
                <a:gd name="connsiteY53" fmla="*/ 49165 h 258763"/>
                <a:gd name="connsiteX54" fmla="*/ 273289 w 328388"/>
                <a:gd name="connsiteY54" fmla="*/ 15526 h 258763"/>
                <a:gd name="connsiteX55" fmla="*/ 299177 w 328388"/>
                <a:gd name="connsiteY55" fmla="*/ 0 h 25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28388" h="258763">
                  <a:moveTo>
                    <a:pt x="238459" y="133350"/>
                  </a:moveTo>
                  <a:cubicBezTo>
                    <a:pt x="238459" y="133350"/>
                    <a:pt x="238459" y="133350"/>
                    <a:pt x="229503" y="144992"/>
                  </a:cubicBezTo>
                  <a:cubicBezTo>
                    <a:pt x="232062" y="148872"/>
                    <a:pt x="234621" y="155340"/>
                    <a:pt x="234621" y="160514"/>
                  </a:cubicBezTo>
                  <a:cubicBezTo>
                    <a:pt x="234621" y="177330"/>
                    <a:pt x="221826" y="190265"/>
                    <a:pt x="205193" y="190265"/>
                  </a:cubicBezTo>
                  <a:cubicBezTo>
                    <a:pt x="189839" y="190265"/>
                    <a:pt x="177045" y="177330"/>
                    <a:pt x="177045" y="160514"/>
                  </a:cubicBezTo>
                  <a:cubicBezTo>
                    <a:pt x="177045" y="156633"/>
                    <a:pt x="178324" y="154046"/>
                    <a:pt x="178324" y="150166"/>
                  </a:cubicBezTo>
                  <a:cubicBezTo>
                    <a:pt x="178324" y="150166"/>
                    <a:pt x="178324" y="150166"/>
                    <a:pt x="166808" y="142405"/>
                  </a:cubicBezTo>
                  <a:cubicBezTo>
                    <a:pt x="164249" y="147579"/>
                    <a:pt x="162970" y="154046"/>
                    <a:pt x="162970" y="160514"/>
                  </a:cubicBezTo>
                  <a:cubicBezTo>
                    <a:pt x="162970" y="185091"/>
                    <a:pt x="182162" y="203200"/>
                    <a:pt x="205193" y="203200"/>
                  </a:cubicBezTo>
                  <a:cubicBezTo>
                    <a:pt x="229503" y="203200"/>
                    <a:pt x="248695" y="185091"/>
                    <a:pt x="248695" y="160514"/>
                  </a:cubicBezTo>
                  <a:cubicBezTo>
                    <a:pt x="248695" y="150166"/>
                    <a:pt x="244857" y="141111"/>
                    <a:pt x="238459" y="133350"/>
                  </a:cubicBezTo>
                  <a:close/>
                  <a:moveTo>
                    <a:pt x="205629" y="117475"/>
                  </a:moveTo>
                  <a:cubicBezTo>
                    <a:pt x="193906" y="117475"/>
                    <a:pt x="183486" y="122635"/>
                    <a:pt x="175670" y="129084"/>
                  </a:cubicBezTo>
                  <a:cubicBezTo>
                    <a:pt x="175670" y="129084"/>
                    <a:pt x="175670" y="129084"/>
                    <a:pt x="188696" y="138113"/>
                  </a:cubicBezTo>
                  <a:cubicBezTo>
                    <a:pt x="192604" y="134244"/>
                    <a:pt x="199116" y="131664"/>
                    <a:pt x="205629" y="131664"/>
                  </a:cubicBezTo>
                  <a:cubicBezTo>
                    <a:pt x="210839" y="131664"/>
                    <a:pt x="214747" y="132954"/>
                    <a:pt x="218655" y="134244"/>
                  </a:cubicBezTo>
                  <a:cubicBezTo>
                    <a:pt x="218655" y="134244"/>
                    <a:pt x="218655" y="134244"/>
                    <a:pt x="226470" y="122635"/>
                  </a:cubicBezTo>
                  <a:cubicBezTo>
                    <a:pt x="221260" y="120055"/>
                    <a:pt x="213445" y="117475"/>
                    <a:pt x="205629" y="117475"/>
                  </a:cubicBezTo>
                  <a:close/>
                  <a:moveTo>
                    <a:pt x="299177" y="0"/>
                  </a:moveTo>
                  <a:cubicBezTo>
                    <a:pt x="304355" y="0"/>
                    <a:pt x="308238" y="1294"/>
                    <a:pt x="312121" y="2588"/>
                  </a:cubicBezTo>
                  <a:cubicBezTo>
                    <a:pt x="326360" y="10350"/>
                    <a:pt x="332832" y="27170"/>
                    <a:pt x="325066" y="41402"/>
                  </a:cubicBezTo>
                  <a:cubicBezTo>
                    <a:pt x="321182" y="51752"/>
                    <a:pt x="310827" y="58222"/>
                    <a:pt x="299177" y="58222"/>
                  </a:cubicBezTo>
                  <a:cubicBezTo>
                    <a:pt x="297883" y="58222"/>
                    <a:pt x="295294" y="56928"/>
                    <a:pt x="292705" y="56928"/>
                  </a:cubicBezTo>
                  <a:cubicBezTo>
                    <a:pt x="292705" y="56928"/>
                    <a:pt x="292705" y="56928"/>
                    <a:pt x="247400" y="119031"/>
                  </a:cubicBezTo>
                  <a:cubicBezTo>
                    <a:pt x="257756" y="129382"/>
                    <a:pt x="262933" y="143614"/>
                    <a:pt x="262933" y="159139"/>
                  </a:cubicBezTo>
                  <a:cubicBezTo>
                    <a:pt x="262933" y="173371"/>
                    <a:pt x="259050" y="185016"/>
                    <a:pt x="251284" y="195366"/>
                  </a:cubicBezTo>
                  <a:cubicBezTo>
                    <a:pt x="251284" y="195366"/>
                    <a:pt x="251284" y="195366"/>
                    <a:pt x="275878" y="217361"/>
                  </a:cubicBezTo>
                  <a:cubicBezTo>
                    <a:pt x="275878" y="217361"/>
                    <a:pt x="275878" y="217361"/>
                    <a:pt x="304355" y="244531"/>
                  </a:cubicBezTo>
                  <a:cubicBezTo>
                    <a:pt x="308238" y="248413"/>
                    <a:pt x="308238" y="252294"/>
                    <a:pt x="305649" y="256176"/>
                  </a:cubicBezTo>
                  <a:cubicBezTo>
                    <a:pt x="304355" y="257469"/>
                    <a:pt x="301766" y="258763"/>
                    <a:pt x="299177" y="258763"/>
                  </a:cubicBezTo>
                  <a:cubicBezTo>
                    <a:pt x="297883" y="258763"/>
                    <a:pt x="296588" y="257469"/>
                    <a:pt x="294000" y="256176"/>
                  </a:cubicBezTo>
                  <a:cubicBezTo>
                    <a:pt x="294000" y="256176"/>
                    <a:pt x="294000" y="256176"/>
                    <a:pt x="240928" y="205717"/>
                  </a:cubicBezTo>
                  <a:cubicBezTo>
                    <a:pt x="230573" y="213480"/>
                    <a:pt x="218923" y="217361"/>
                    <a:pt x="204684" y="217361"/>
                  </a:cubicBezTo>
                  <a:cubicBezTo>
                    <a:pt x="172323" y="217361"/>
                    <a:pt x="146435" y="191485"/>
                    <a:pt x="146435" y="159139"/>
                  </a:cubicBezTo>
                  <a:cubicBezTo>
                    <a:pt x="146435" y="150083"/>
                    <a:pt x="149024" y="139732"/>
                    <a:pt x="154201" y="131969"/>
                  </a:cubicBezTo>
                  <a:cubicBezTo>
                    <a:pt x="154201" y="131969"/>
                    <a:pt x="154201" y="131969"/>
                    <a:pt x="119252" y="107387"/>
                  </a:cubicBezTo>
                  <a:cubicBezTo>
                    <a:pt x="114074" y="113856"/>
                    <a:pt x="106308" y="116443"/>
                    <a:pt x="98541" y="116443"/>
                  </a:cubicBezTo>
                  <a:cubicBezTo>
                    <a:pt x="93363" y="116443"/>
                    <a:pt x="89480" y="115149"/>
                    <a:pt x="85597" y="113856"/>
                  </a:cubicBezTo>
                  <a:cubicBezTo>
                    <a:pt x="85597" y="113856"/>
                    <a:pt x="85597" y="113856"/>
                    <a:pt x="49353" y="160433"/>
                  </a:cubicBezTo>
                  <a:cubicBezTo>
                    <a:pt x="58414" y="168196"/>
                    <a:pt x="61003" y="182428"/>
                    <a:pt x="54531" y="194072"/>
                  </a:cubicBezTo>
                  <a:cubicBezTo>
                    <a:pt x="50648" y="203129"/>
                    <a:pt x="40292" y="209598"/>
                    <a:pt x="28642" y="209598"/>
                  </a:cubicBezTo>
                  <a:cubicBezTo>
                    <a:pt x="24759" y="209598"/>
                    <a:pt x="20876" y="208304"/>
                    <a:pt x="15698" y="207011"/>
                  </a:cubicBezTo>
                  <a:cubicBezTo>
                    <a:pt x="1459" y="199248"/>
                    <a:pt x="-3718" y="182428"/>
                    <a:pt x="2754" y="168196"/>
                  </a:cubicBezTo>
                  <a:cubicBezTo>
                    <a:pt x="7932" y="157846"/>
                    <a:pt x="18287" y="151376"/>
                    <a:pt x="28642" y="151376"/>
                  </a:cubicBezTo>
                  <a:cubicBezTo>
                    <a:pt x="31231" y="151376"/>
                    <a:pt x="33820" y="152670"/>
                    <a:pt x="36409" y="152670"/>
                  </a:cubicBezTo>
                  <a:cubicBezTo>
                    <a:pt x="36409" y="152670"/>
                    <a:pt x="36409" y="152670"/>
                    <a:pt x="73947" y="103505"/>
                  </a:cubicBezTo>
                  <a:cubicBezTo>
                    <a:pt x="68769" y="95742"/>
                    <a:pt x="67475" y="84098"/>
                    <a:pt x="72653" y="75041"/>
                  </a:cubicBezTo>
                  <a:cubicBezTo>
                    <a:pt x="76536" y="64691"/>
                    <a:pt x="86891" y="58222"/>
                    <a:pt x="98541" y="58222"/>
                  </a:cubicBezTo>
                  <a:cubicBezTo>
                    <a:pt x="102424" y="58222"/>
                    <a:pt x="106308" y="59515"/>
                    <a:pt x="111485" y="62103"/>
                  </a:cubicBezTo>
                  <a:cubicBezTo>
                    <a:pt x="123135" y="67278"/>
                    <a:pt x="129607" y="81510"/>
                    <a:pt x="125724" y="94448"/>
                  </a:cubicBezTo>
                  <a:cubicBezTo>
                    <a:pt x="125724" y="94448"/>
                    <a:pt x="125724" y="94448"/>
                    <a:pt x="163262" y="119031"/>
                  </a:cubicBezTo>
                  <a:cubicBezTo>
                    <a:pt x="173618" y="108680"/>
                    <a:pt x="187857" y="100917"/>
                    <a:pt x="204684" y="100917"/>
                  </a:cubicBezTo>
                  <a:cubicBezTo>
                    <a:pt x="216334" y="100917"/>
                    <a:pt x="226690" y="104799"/>
                    <a:pt x="234456" y="109974"/>
                  </a:cubicBezTo>
                  <a:cubicBezTo>
                    <a:pt x="234456" y="109974"/>
                    <a:pt x="234456" y="109974"/>
                    <a:pt x="279761" y="49165"/>
                  </a:cubicBezTo>
                  <a:cubicBezTo>
                    <a:pt x="270700" y="41402"/>
                    <a:pt x="268111" y="27170"/>
                    <a:pt x="273289" y="15526"/>
                  </a:cubicBezTo>
                  <a:cubicBezTo>
                    <a:pt x="278466" y="6469"/>
                    <a:pt x="288822" y="0"/>
                    <a:pt x="299177" y="0"/>
                  </a:cubicBezTo>
                  <a:close/>
                </a:path>
              </a:pathLst>
            </a:custGeom>
            <a:solidFill>
              <a:schemeClr val="bg1"/>
            </a:solidFill>
            <a:ln>
              <a:noFill/>
            </a:ln>
          </p:spPr>
          <p:txBody>
            <a:bodyPr/>
            <a:lstStyle/>
            <a:p>
              <a:endParaRPr lang="zh-CN" altLang="en-US">
                <a:gradFill>
                  <a:gsLst>
                    <a:gs pos="0">
                      <a:srgbClr val="5FD4D5"/>
                    </a:gs>
                    <a:gs pos="99000">
                      <a:srgbClr val="43A2C2"/>
                    </a:gs>
                  </a:gsLst>
                  <a:lin ang="5400000" scaled="1"/>
                </a:gradFill>
                <a:cs typeface="+mn-ea"/>
                <a:sym typeface="+mn-lt"/>
              </a:endParaRPr>
            </a:p>
          </p:txBody>
        </p:sp>
      </p:grpSp>
      <p:sp>
        <p:nvSpPr>
          <p:cNvPr id="17" name="矩形 16"/>
          <p:cNvSpPr/>
          <p:nvPr/>
        </p:nvSpPr>
        <p:spPr>
          <a:xfrm>
            <a:off x="2367888" y="3120539"/>
            <a:ext cx="6700057" cy="1985159"/>
          </a:xfrm>
          <a:prstGeom prst="rect">
            <a:avLst/>
          </a:prstGeom>
        </p:spPr>
        <p:txBody>
          <a:bodyPr wrap="square">
            <a:spAutoFit/>
          </a:bodyPr>
          <a:lstStyle/>
          <a:p>
            <a:pPr>
              <a:lnSpc>
                <a:spcPct val="150000"/>
              </a:lnSpc>
            </a:pPr>
            <a:r>
              <a:rPr lang="zh-CN" altLang="en-US" dirty="0"/>
              <a:t>在数字化转型加速的今天，计算机网络管理已成为保障企业稳定运行的核心能力。掌握网络管理不仅需要深入理解</a:t>
            </a:r>
            <a:r>
              <a:rPr lang="en-US" altLang="zh-CN" dirty="0"/>
              <a:t>TCP/IP</a:t>
            </a:r>
            <a:r>
              <a:rPr lang="zh-CN" altLang="en-US" dirty="0"/>
              <a:t>、</a:t>
            </a:r>
            <a:r>
              <a:rPr lang="en-US" altLang="zh-CN" dirty="0"/>
              <a:t>SNMP</a:t>
            </a:r>
            <a:r>
              <a:rPr lang="zh-CN" altLang="en-US" dirty="0"/>
              <a:t>等基础协议，更要具备</a:t>
            </a:r>
            <a:r>
              <a:rPr lang="zh-CN" altLang="en-US" sz="2000" b="1" dirty="0">
                <a:solidFill>
                  <a:srgbClr val="FF0000"/>
                </a:solidFill>
              </a:rPr>
              <a:t>故障诊断</a:t>
            </a:r>
            <a:r>
              <a:rPr lang="zh-CN" altLang="en-US" dirty="0"/>
              <a:t>、</a:t>
            </a:r>
            <a:r>
              <a:rPr lang="zh-CN" altLang="en-US" sz="2000" b="1" dirty="0">
                <a:solidFill>
                  <a:srgbClr val="FF0000"/>
                </a:solidFill>
              </a:rPr>
              <a:t>性能优化</a:t>
            </a:r>
            <a:r>
              <a:rPr lang="zh-CN" altLang="en-US" dirty="0"/>
              <a:t>和</a:t>
            </a:r>
            <a:r>
              <a:rPr lang="zh-CN" altLang="en-US" sz="2000" b="1" dirty="0">
                <a:solidFill>
                  <a:srgbClr val="FF0000"/>
                </a:solidFill>
              </a:rPr>
              <a:t>安全防护</a:t>
            </a:r>
            <a:r>
              <a:rPr lang="zh-CN" altLang="en-US" dirty="0"/>
              <a:t>的实战技能。从部署智能监控系统到实施云网融合架构，从编写自动化脚本到通过</a:t>
            </a:r>
            <a:r>
              <a:rPr lang="en-US" altLang="zh-CN" dirty="0"/>
              <a:t>CCNP/AWS</a:t>
            </a:r>
            <a:r>
              <a:rPr lang="zh-CN" altLang="en-US" dirty="0"/>
              <a:t>等行业认证，网络管理人员必须构建全方位的技术栈。</a:t>
            </a:r>
            <a:endParaRPr lang="zh-CN" altLang="en-US" sz="1200" b="1" dirty="0">
              <a:cs typeface="+mn-ea"/>
              <a:sym typeface="+mn-lt"/>
            </a:endParaRPr>
          </a:p>
        </p:txBody>
      </p:sp>
      <p:sp>
        <p:nvSpPr>
          <p:cNvPr id="19" name="文本框 18"/>
          <p:cNvSpPr txBox="1"/>
          <p:nvPr/>
        </p:nvSpPr>
        <p:spPr>
          <a:xfrm>
            <a:off x="242047" y="107577"/>
            <a:ext cx="1849783" cy="523220"/>
          </a:xfrm>
          <a:prstGeom prst="rect">
            <a:avLst/>
          </a:prstGeom>
          <a:noFill/>
        </p:spPr>
        <p:txBody>
          <a:bodyPr wrap="square" rtlCol="0">
            <a:spAutoFit/>
          </a:bodyPr>
          <a:lstStyle/>
          <a:p>
            <a:r>
              <a:rPr lang="zh-CN" altLang="en-US" sz="2800" dirty="0" smtClean="0">
                <a:solidFill>
                  <a:schemeClr val="bg1"/>
                </a:solidFill>
              </a:rPr>
              <a:t>标准</a:t>
            </a:r>
            <a:endParaRPr lang="zh-CN" altLang="en-US" sz="2800" dirty="0">
              <a:solidFill>
                <a:schemeClr val="bg1"/>
              </a:solidFill>
            </a:endParaRPr>
          </a:p>
        </p:txBody>
      </p:sp>
    </p:spTree>
    <p:extLst>
      <p:ext uri="{BB962C8B-B14F-4D97-AF65-F5344CB8AC3E}">
        <p14:creationId xmlns:p14="http://schemas.microsoft.com/office/powerpoint/2010/main" val="4036396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3" presetClass="entr" presetSubtype="36"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strVal val="(6*min(max(#ppt_w*#ppt_h,.3),1)-7.4)/-.7*#ppt_w"/>
                                          </p:val>
                                        </p:tav>
                                        <p:tav tm="100000">
                                          <p:val>
                                            <p:strVal val="#ppt_w"/>
                                          </p:val>
                                        </p:tav>
                                      </p:tavLst>
                                    </p:anim>
                                    <p:anim calcmode="lin" valueType="num">
                                      <p:cBhvr>
                                        <p:cTn id="12" dur="500" fill="hold"/>
                                        <p:tgtEl>
                                          <p:spTgt spid="5"/>
                                        </p:tgtEl>
                                        <p:attrNameLst>
                                          <p:attrName>ppt_h</p:attrName>
                                        </p:attrNameLst>
                                      </p:cBhvr>
                                      <p:tavLst>
                                        <p:tav tm="0">
                                          <p:val>
                                            <p:strVal val="(6*min(max(#ppt_w*#ppt_h,.3),1)-7.4)/-.7*#ppt_h"/>
                                          </p:val>
                                        </p:tav>
                                        <p:tav tm="100000">
                                          <p:val>
                                            <p:strVal val="#ppt_h"/>
                                          </p:val>
                                        </p:tav>
                                      </p:tavLst>
                                    </p:anim>
                                    <p:anim calcmode="lin" valueType="num">
                                      <p:cBhvr>
                                        <p:cTn id="13" dur="500" fill="hold"/>
                                        <p:tgtEl>
                                          <p:spTgt spid="5"/>
                                        </p:tgtEl>
                                        <p:attrNameLst>
                                          <p:attrName>ppt_x</p:attrName>
                                        </p:attrNameLst>
                                      </p:cBhvr>
                                      <p:tavLst>
                                        <p:tav tm="0">
                                          <p:val>
                                            <p:fltVal val="0.5"/>
                                          </p:val>
                                        </p:tav>
                                        <p:tav tm="100000">
                                          <p:val>
                                            <p:strVal val="#ppt_x"/>
                                          </p:val>
                                        </p:tav>
                                      </p:tavLst>
                                    </p:anim>
                                    <p:anim calcmode="lin" valueType="num">
                                      <p:cBhvr>
                                        <p:cTn id="14" dur="500" fill="hold"/>
                                        <p:tgtEl>
                                          <p:spTgt spid="5"/>
                                        </p:tgtEl>
                                        <p:attrNameLst>
                                          <p:attrName>ppt_y</p:attrName>
                                        </p:attrNameLst>
                                      </p:cBhvr>
                                      <p:tavLst>
                                        <p:tav tm="0">
                                          <p:val>
                                            <p:strVal val="1+(6*min(max(#ppt_w*#ppt_h,.3),1)-7.4)/-.7*#ppt_h/2"/>
                                          </p:val>
                                        </p:tav>
                                        <p:tav tm="100000">
                                          <p:val>
                                            <p:strVal val="#ppt_y"/>
                                          </p:val>
                                        </p:tav>
                                      </p:tavLst>
                                    </p:anim>
                                  </p:childTnLst>
                                </p:cTn>
                              </p:par>
                              <p:par>
                                <p:cTn id="15" presetID="23" presetClass="entr" presetSubtype="36" fill="hold" nodeType="withEffect">
                                  <p:stCondLst>
                                    <p:cond delay="25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strVal val="(6*min(max(#ppt_w*#ppt_h,.3),1)-7.4)/-.7*#ppt_w"/>
                                          </p:val>
                                        </p:tav>
                                        <p:tav tm="100000">
                                          <p:val>
                                            <p:strVal val="#ppt_w"/>
                                          </p:val>
                                        </p:tav>
                                      </p:tavLst>
                                    </p:anim>
                                    <p:anim calcmode="lin" valueType="num">
                                      <p:cBhvr>
                                        <p:cTn id="18" dur="500" fill="hold"/>
                                        <p:tgtEl>
                                          <p:spTgt spid="8"/>
                                        </p:tgtEl>
                                        <p:attrNameLst>
                                          <p:attrName>ppt_h</p:attrName>
                                        </p:attrNameLst>
                                      </p:cBhvr>
                                      <p:tavLst>
                                        <p:tav tm="0">
                                          <p:val>
                                            <p:strVal val="(6*min(max(#ppt_w*#ppt_h,.3),1)-7.4)/-.7*#ppt_h"/>
                                          </p:val>
                                        </p:tav>
                                        <p:tav tm="100000">
                                          <p:val>
                                            <p:strVal val="#ppt_h"/>
                                          </p:val>
                                        </p:tav>
                                      </p:tavLst>
                                    </p:anim>
                                    <p:anim calcmode="lin" valueType="num">
                                      <p:cBhvr>
                                        <p:cTn id="19" dur="500" fill="hold"/>
                                        <p:tgtEl>
                                          <p:spTgt spid="8"/>
                                        </p:tgtEl>
                                        <p:attrNameLst>
                                          <p:attrName>ppt_x</p:attrName>
                                        </p:attrNameLst>
                                      </p:cBhvr>
                                      <p:tavLst>
                                        <p:tav tm="0">
                                          <p:val>
                                            <p:fltVal val="0.5"/>
                                          </p:val>
                                        </p:tav>
                                        <p:tav tm="100000">
                                          <p:val>
                                            <p:strVal val="#ppt_x"/>
                                          </p:val>
                                        </p:tav>
                                      </p:tavLst>
                                    </p:anim>
                                    <p:anim calcmode="lin" valueType="num">
                                      <p:cBhvr>
                                        <p:cTn id="20" dur="500" fill="hold"/>
                                        <p:tgtEl>
                                          <p:spTgt spid="8"/>
                                        </p:tgtEl>
                                        <p:attrNameLst>
                                          <p:attrName>ppt_y</p:attrName>
                                        </p:attrNameLst>
                                      </p:cBhvr>
                                      <p:tavLst>
                                        <p:tav tm="0">
                                          <p:val>
                                            <p:strVal val="1+(6*min(max(#ppt_w*#ppt_h,.3),1)-7.4)/-.7*#ppt_h/2"/>
                                          </p:val>
                                        </p:tav>
                                        <p:tav tm="100000">
                                          <p:val>
                                            <p:strVal val="#ppt_y"/>
                                          </p:val>
                                        </p:tav>
                                      </p:tavLst>
                                    </p:anim>
                                  </p:childTnLst>
                                </p:cTn>
                              </p:par>
                              <p:par>
                                <p:cTn id="21" presetID="23" presetClass="entr" presetSubtype="36" fill="hold" nodeType="withEffect">
                                  <p:stCondLst>
                                    <p:cond delay="50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strVal val="(6*min(max(#ppt_w*#ppt_h,.3),1)-7.4)/-.7*#ppt_w"/>
                                          </p:val>
                                        </p:tav>
                                        <p:tav tm="100000">
                                          <p:val>
                                            <p:strVal val="#ppt_w"/>
                                          </p:val>
                                        </p:tav>
                                      </p:tavLst>
                                    </p:anim>
                                    <p:anim calcmode="lin" valueType="num">
                                      <p:cBhvr>
                                        <p:cTn id="24" dur="500" fill="hold"/>
                                        <p:tgtEl>
                                          <p:spTgt spid="11"/>
                                        </p:tgtEl>
                                        <p:attrNameLst>
                                          <p:attrName>ppt_h</p:attrName>
                                        </p:attrNameLst>
                                      </p:cBhvr>
                                      <p:tavLst>
                                        <p:tav tm="0">
                                          <p:val>
                                            <p:strVal val="(6*min(max(#ppt_w*#ppt_h,.3),1)-7.4)/-.7*#ppt_h"/>
                                          </p:val>
                                        </p:tav>
                                        <p:tav tm="100000">
                                          <p:val>
                                            <p:strVal val="#ppt_h"/>
                                          </p:val>
                                        </p:tav>
                                      </p:tavLst>
                                    </p:anim>
                                    <p:anim calcmode="lin" valueType="num">
                                      <p:cBhvr>
                                        <p:cTn id="25" dur="500" fill="hold"/>
                                        <p:tgtEl>
                                          <p:spTgt spid="11"/>
                                        </p:tgtEl>
                                        <p:attrNameLst>
                                          <p:attrName>ppt_x</p:attrName>
                                        </p:attrNameLst>
                                      </p:cBhvr>
                                      <p:tavLst>
                                        <p:tav tm="0">
                                          <p:val>
                                            <p:fltVal val="0.5"/>
                                          </p:val>
                                        </p:tav>
                                        <p:tav tm="100000">
                                          <p:val>
                                            <p:strVal val="#ppt_x"/>
                                          </p:val>
                                        </p:tav>
                                      </p:tavLst>
                                    </p:anim>
                                    <p:anim calcmode="lin" valueType="num">
                                      <p:cBhvr>
                                        <p:cTn id="26" dur="500" fill="hold"/>
                                        <p:tgtEl>
                                          <p:spTgt spid="11"/>
                                        </p:tgtEl>
                                        <p:attrNameLst>
                                          <p:attrName>ppt_y</p:attrName>
                                        </p:attrNameLst>
                                      </p:cBhvr>
                                      <p:tavLst>
                                        <p:tav tm="0">
                                          <p:val>
                                            <p:strVal val="1+(6*min(max(#ppt_w*#ppt_h,.3),1)-7.4)/-.7*#ppt_h/2"/>
                                          </p:val>
                                        </p:tav>
                                        <p:tav tm="100000">
                                          <p:val>
                                            <p:strVal val="#ppt_y"/>
                                          </p:val>
                                        </p:tav>
                                      </p:tavLst>
                                    </p:anim>
                                  </p:childTnLst>
                                </p:cTn>
                              </p:par>
                              <p:par>
                                <p:cTn id="27" presetID="23" presetClass="entr" presetSubtype="36" fill="hold" nodeType="withEffect">
                                  <p:stCondLst>
                                    <p:cond delay="750"/>
                                  </p:stCondLst>
                                  <p:childTnLst>
                                    <p:set>
                                      <p:cBhvr>
                                        <p:cTn id="28" dur="1" fill="hold">
                                          <p:stCondLst>
                                            <p:cond delay="0"/>
                                          </p:stCondLst>
                                        </p:cTn>
                                        <p:tgtEl>
                                          <p:spTgt spid="14"/>
                                        </p:tgtEl>
                                        <p:attrNameLst>
                                          <p:attrName>style.visibility</p:attrName>
                                        </p:attrNameLst>
                                      </p:cBhvr>
                                      <p:to>
                                        <p:strVal val="visible"/>
                                      </p:to>
                                    </p:set>
                                    <p:anim calcmode="lin" valueType="num">
                                      <p:cBhvr>
                                        <p:cTn id="29" dur="500" fill="hold"/>
                                        <p:tgtEl>
                                          <p:spTgt spid="14"/>
                                        </p:tgtEl>
                                        <p:attrNameLst>
                                          <p:attrName>ppt_w</p:attrName>
                                        </p:attrNameLst>
                                      </p:cBhvr>
                                      <p:tavLst>
                                        <p:tav tm="0">
                                          <p:val>
                                            <p:strVal val="(6*min(max(#ppt_w*#ppt_h,.3),1)-7.4)/-.7*#ppt_w"/>
                                          </p:val>
                                        </p:tav>
                                        <p:tav tm="100000">
                                          <p:val>
                                            <p:strVal val="#ppt_w"/>
                                          </p:val>
                                        </p:tav>
                                      </p:tavLst>
                                    </p:anim>
                                    <p:anim calcmode="lin" valueType="num">
                                      <p:cBhvr>
                                        <p:cTn id="30" dur="500" fill="hold"/>
                                        <p:tgtEl>
                                          <p:spTgt spid="14"/>
                                        </p:tgtEl>
                                        <p:attrNameLst>
                                          <p:attrName>ppt_h</p:attrName>
                                        </p:attrNameLst>
                                      </p:cBhvr>
                                      <p:tavLst>
                                        <p:tav tm="0">
                                          <p:val>
                                            <p:strVal val="(6*min(max(#ppt_w*#ppt_h,.3),1)-7.4)/-.7*#ppt_h"/>
                                          </p:val>
                                        </p:tav>
                                        <p:tav tm="100000">
                                          <p:val>
                                            <p:strVal val="#ppt_h"/>
                                          </p:val>
                                        </p:tav>
                                      </p:tavLst>
                                    </p:anim>
                                    <p:anim calcmode="lin" valueType="num">
                                      <p:cBhvr>
                                        <p:cTn id="31" dur="500" fill="hold"/>
                                        <p:tgtEl>
                                          <p:spTgt spid="14"/>
                                        </p:tgtEl>
                                        <p:attrNameLst>
                                          <p:attrName>ppt_x</p:attrName>
                                        </p:attrNameLst>
                                      </p:cBhvr>
                                      <p:tavLst>
                                        <p:tav tm="0">
                                          <p:val>
                                            <p:fltVal val="0.5"/>
                                          </p:val>
                                        </p:tav>
                                        <p:tav tm="100000">
                                          <p:val>
                                            <p:strVal val="#ppt_x"/>
                                          </p:val>
                                        </p:tav>
                                      </p:tavLst>
                                    </p:anim>
                                    <p:anim calcmode="lin" valueType="num">
                                      <p:cBhvr>
                                        <p:cTn id="32" dur="500" fill="hold"/>
                                        <p:tgtEl>
                                          <p:spTgt spid="14"/>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endParaRPr lang="en-US" altLang="zh-CN" dirty="0"/>
          </a:p>
          <a:p>
            <a:pPr>
              <a:defRPr/>
            </a:pPr>
            <a:endParaRPr lang="en-US" altLang="zh-CN" dirty="0"/>
          </a:p>
          <a:p>
            <a:pPr>
              <a:defRPr/>
            </a:pPr>
            <a:endParaRPr lang="en-US" altLang="zh-CN" dirty="0"/>
          </a:p>
          <a:p>
            <a:pPr>
              <a:defRPr/>
            </a:pPr>
            <a:endParaRPr lang="en-US" altLang="zh-CN" dirty="0"/>
          </a:p>
        </p:txBody>
      </p:sp>
      <p:pic>
        <p:nvPicPr>
          <p:cNvPr id="3" name="图片 2"/>
          <p:cNvPicPr>
            <a:picLocks noChangeAspect="1"/>
          </p:cNvPicPr>
          <p:nvPr/>
        </p:nvPicPr>
        <p:blipFill>
          <a:blip r:embed="rId2"/>
          <a:stretch>
            <a:fillRect/>
          </a:stretch>
        </p:blipFill>
        <p:spPr>
          <a:xfrm>
            <a:off x="7377546" y="4800658"/>
            <a:ext cx="1766454" cy="1967634"/>
          </a:xfrm>
          <a:prstGeom prst="rect">
            <a:avLst/>
          </a:prstGeom>
        </p:spPr>
      </p:pic>
      <p:sp>
        <p:nvSpPr>
          <p:cNvPr id="5" name="文本框 4"/>
          <p:cNvSpPr txBox="1"/>
          <p:nvPr/>
        </p:nvSpPr>
        <p:spPr>
          <a:xfrm>
            <a:off x="201706" y="121024"/>
            <a:ext cx="1990165" cy="523220"/>
          </a:xfrm>
          <a:prstGeom prst="rect">
            <a:avLst/>
          </a:prstGeom>
          <a:noFill/>
        </p:spPr>
        <p:txBody>
          <a:bodyPr wrap="square" rtlCol="0">
            <a:spAutoFit/>
          </a:bodyPr>
          <a:lstStyle/>
          <a:p>
            <a:r>
              <a:rPr lang="zh-CN" altLang="en-US" sz="2800" dirty="0" smtClean="0">
                <a:solidFill>
                  <a:schemeClr val="bg1"/>
                </a:solidFill>
              </a:rPr>
              <a:t>三大标准</a:t>
            </a:r>
            <a:endParaRPr lang="zh-CN" altLang="en-US" sz="2800" dirty="0">
              <a:solidFill>
                <a:schemeClr val="bg1"/>
              </a:solidFill>
            </a:endParaRPr>
          </a:p>
        </p:txBody>
      </p:sp>
      <p:sp>
        <p:nvSpPr>
          <p:cNvPr id="6" name="文本框 5"/>
          <p:cNvSpPr txBox="1"/>
          <p:nvPr/>
        </p:nvSpPr>
        <p:spPr>
          <a:xfrm>
            <a:off x="286056" y="775271"/>
            <a:ext cx="5723298" cy="584775"/>
          </a:xfrm>
          <a:prstGeom prst="rect">
            <a:avLst/>
          </a:prstGeom>
          <a:noFill/>
        </p:spPr>
        <p:txBody>
          <a:bodyPr wrap="square" rtlCol="0">
            <a:spAutoFit/>
          </a:bodyPr>
          <a:lstStyle/>
          <a:p>
            <a:r>
              <a:rPr lang="zh-CN" altLang="en-US" sz="3200" dirty="0" smtClean="0"/>
              <a:t>  一、安全合规</a:t>
            </a:r>
            <a:endParaRPr lang="en-US" altLang="zh-CN" sz="3200" dirty="0" smtClean="0"/>
          </a:p>
        </p:txBody>
      </p:sp>
      <p:pic>
        <p:nvPicPr>
          <p:cNvPr id="4" name="图片 3"/>
          <p:cNvPicPr>
            <a:picLocks noChangeAspect="1"/>
          </p:cNvPicPr>
          <p:nvPr/>
        </p:nvPicPr>
        <p:blipFill>
          <a:blip r:embed="rId3"/>
          <a:stretch>
            <a:fillRect/>
          </a:stretch>
        </p:blipFill>
        <p:spPr>
          <a:xfrm>
            <a:off x="201706" y="843690"/>
            <a:ext cx="406374" cy="447935"/>
          </a:xfrm>
          <a:prstGeom prst="rect">
            <a:avLst/>
          </a:prstGeom>
        </p:spPr>
      </p:pic>
      <p:sp>
        <p:nvSpPr>
          <p:cNvPr id="7" name="矩形 6"/>
          <p:cNvSpPr/>
          <p:nvPr/>
        </p:nvSpPr>
        <p:spPr>
          <a:xfrm>
            <a:off x="404893" y="1559492"/>
            <a:ext cx="8219095" cy="830997"/>
          </a:xfrm>
          <a:prstGeom prst="rect">
            <a:avLst/>
          </a:prstGeom>
        </p:spPr>
        <p:txBody>
          <a:bodyPr wrap="square">
            <a:spAutoFit/>
          </a:bodyPr>
          <a:lstStyle/>
          <a:p>
            <a:r>
              <a:rPr lang="zh-CN" altLang="en-US" sz="1600" dirty="0">
                <a:latin typeface="-apple-system"/>
              </a:rPr>
              <a:t>在当今数据安全日益重要的背景下，</a:t>
            </a:r>
            <a:r>
              <a:rPr lang="en-US" altLang="zh-CN" sz="1600" dirty="0">
                <a:latin typeface="-apple-system"/>
              </a:rPr>
              <a:t>GDPR</a:t>
            </a:r>
            <a:r>
              <a:rPr lang="zh-CN" altLang="en-US" sz="1600" dirty="0">
                <a:latin typeface="-apple-system"/>
              </a:rPr>
              <a:t>（</a:t>
            </a:r>
            <a:r>
              <a:rPr lang="en-US" altLang="zh-CN" sz="1600" dirty="0">
                <a:latin typeface="-apple-system"/>
              </a:rPr>
              <a:t>《</a:t>
            </a:r>
            <a:r>
              <a:rPr lang="zh-CN" altLang="en-US" sz="1600" dirty="0">
                <a:latin typeface="-apple-system"/>
              </a:rPr>
              <a:t>通用数据保护条例</a:t>
            </a:r>
            <a:r>
              <a:rPr lang="en-US" altLang="zh-CN" sz="1600" dirty="0">
                <a:latin typeface="-apple-system"/>
              </a:rPr>
              <a:t>》</a:t>
            </a:r>
            <a:r>
              <a:rPr lang="zh-CN" altLang="en-US" sz="1600" dirty="0">
                <a:latin typeface="-apple-system"/>
              </a:rPr>
              <a:t>）与等保</a:t>
            </a:r>
            <a:r>
              <a:rPr lang="en-US" altLang="zh-CN" sz="1600" dirty="0">
                <a:latin typeface="-apple-system"/>
              </a:rPr>
              <a:t>2.0</a:t>
            </a:r>
            <a:r>
              <a:rPr lang="zh-CN" altLang="en-US" sz="1600" dirty="0">
                <a:latin typeface="-apple-system"/>
              </a:rPr>
              <a:t>（网络安全等级保护</a:t>
            </a:r>
            <a:r>
              <a:rPr lang="en-US" altLang="zh-CN" sz="1600" dirty="0">
                <a:latin typeface="-apple-system"/>
              </a:rPr>
              <a:t>2.0</a:t>
            </a:r>
            <a:r>
              <a:rPr lang="zh-CN" altLang="en-US" sz="1600" dirty="0">
                <a:latin typeface="-apple-system"/>
              </a:rPr>
              <a:t>）作为两大重要的数据保护规范，分别在国际和国内发挥着关键作用。以下是对它们核心要求的简要对比，以便快速把握两者的关键差异和侧重点</a:t>
            </a:r>
            <a:endParaRPr lang="zh-CN" altLang="en-US" sz="1600" dirty="0"/>
          </a:p>
        </p:txBody>
      </p:sp>
      <p:graphicFrame>
        <p:nvGraphicFramePr>
          <p:cNvPr id="9" name="表格 8"/>
          <p:cNvGraphicFramePr>
            <a:graphicFrameLocks noGrp="1"/>
          </p:cNvGraphicFramePr>
          <p:nvPr>
            <p:extLst>
              <p:ext uri="{D42A27DB-BD31-4B8C-83A1-F6EECF244321}">
                <p14:modId xmlns:p14="http://schemas.microsoft.com/office/powerpoint/2010/main" val="917780038"/>
              </p:ext>
            </p:extLst>
          </p:nvPr>
        </p:nvGraphicFramePr>
        <p:xfrm>
          <a:off x="404893" y="2390489"/>
          <a:ext cx="6096000" cy="4086649"/>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99744910"/>
                    </a:ext>
                  </a:extLst>
                </a:gridCol>
                <a:gridCol w="2032000">
                  <a:extLst>
                    <a:ext uri="{9D8B030D-6E8A-4147-A177-3AD203B41FA5}">
                      <a16:colId xmlns:a16="http://schemas.microsoft.com/office/drawing/2014/main" val="603512317"/>
                    </a:ext>
                  </a:extLst>
                </a:gridCol>
                <a:gridCol w="2032000">
                  <a:extLst>
                    <a:ext uri="{9D8B030D-6E8A-4147-A177-3AD203B41FA5}">
                      <a16:colId xmlns:a16="http://schemas.microsoft.com/office/drawing/2014/main" val="4168517570"/>
                    </a:ext>
                  </a:extLst>
                </a:gridCol>
              </a:tblGrid>
              <a:tr h="370840">
                <a:tc>
                  <a:txBody>
                    <a:bodyPr/>
                    <a:lstStyle/>
                    <a:p>
                      <a:r>
                        <a:rPr lang="zh-CN" altLang="en-US" sz="1400" b="1" i="0" kern="1200" dirty="0" smtClean="0">
                          <a:solidFill>
                            <a:schemeClr val="lt1"/>
                          </a:solidFill>
                          <a:effectLst/>
                          <a:latin typeface="+mn-lt"/>
                          <a:ea typeface="+mn-ea"/>
                          <a:cs typeface="+mn-cs"/>
                        </a:rPr>
                        <a:t>项目</a:t>
                      </a:r>
                      <a:endParaRPr lang="zh-CN" altLang="en-US" dirty="0"/>
                    </a:p>
                  </a:txBody>
                  <a:tcPr/>
                </a:tc>
                <a:tc>
                  <a:txBody>
                    <a:bodyPr/>
                    <a:lstStyle/>
                    <a:p>
                      <a:r>
                        <a:rPr lang="en-US" altLang="zh-CN" sz="1400" b="1" i="0" kern="1200" dirty="0" smtClean="0">
                          <a:solidFill>
                            <a:schemeClr val="lt1"/>
                          </a:solidFill>
                          <a:effectLst/>
                          <a:latin typeface="+mn-lt"/>
                          <a:ea typeface="+mn-ea"/>
                          <a:cs typeface="+mn-cs"/>
                        </a:rPr>
                        <a:t>GDPR</a:t>
                      </a:r>
                      <a:endParaRPr lang="zh-CN" altLang="en-US" dirty="0"/>
                    </a:p>
                  </a:txBody>
                  <a:tcPr/>
                </a:tc>
                <a:tc>
                  <a:txBody>
                    <a:bodyPr/>
                    <a:lstStyle/>
                    <a:p>
                      <a:r>
                        <a:rPr lang="zh-CN" altLang="en-US" sz="1400" b="1" i="0" kern="1200" dirty="0" smtClean="0">
                          <a:solidFill>
                            <a:schemeClr val="lt1"/>
                          </a:solidFill>
                          <a:effectLst/>
                          <a:latin typeface="+mn-lt"/>
                          <a:ea typeface="+mn-ea"/>
                          <a:cs typeface="+mn-cs"/>
                        </a:rPr>
                        <a:t>等保</a:t>
                      </a:r>
                      <a:r>
                        <a:rPr lang="en-US" altLang="zh-CN" sz="1400" b="1" i="0" kern="1200" dirty="0" smtClean="0">
                          <a:solidFill>
                            <a:schemeClr val="lt1"/>
                          </a:solidFill>
                          <a:effectLst/>
                          <a:latin typeface="+mn-lt"/>
                          <a:ea typeface="+mn-ea"/>
                          <a:cs typeface="+mn-cs"/>
                        </a:rPr>
                        <a:t>2.0</a:t>
                      </a:r>
                      <a:endParaRPr lang="zh-CN" altLang="en-US" dirty="0"/>
                    </a:p>
                  </a:txBody>
                  <a:tcPr/>
                </a:tc>
                <a:extLst>
                  <a:ext uri="{0D108BD9-81ED-4DB2-BD59-A6C34878D82A}">
                    <a16:rowId xmlns:a16="http://schemas.microsoft.com/office/drawing/2014/main" val="440785581"/>
                  </a:ext>
                </a:extLst>
              </a:tr>
              <a:tr h="370840">
                <a:tc>
                  <a:txBody>
                    <a:bodyPr/>
                    <a:lstStyle/>
                    <a:p>
                      <a:r>
                        <a:rPr lang="zh-CN" altLang="en-US" sz="1400" b="1" i="0" kern="1200" dirty="0" smtClean="0">
                          <a:solidFill>
                            <a:schemeClr val="dk1"/>
                          </a:solidFill>
                          <a:effectLst/>
                          <a:latin typeface="+mn-lt"/>
                          <a:ea typeface="+mn-ea"/>
                          <a:cs typeface="+mn-cs"/>
                        </a:rPr>
                        <a:t>适用范围</a:t>
                      </a:r>
                      <a:endParaRPr lang="zh-CN" altLang="en-US" dirty="0"/>
                    </a:p>
                  </a:txBody>
                  <a:tcPr/>
                </a:tc>
                <a:tc>
                  <a:txBody>
                    <a:bodyPr/>
                    <a:lstStyle/>
                    <a:p>
                      <a:r>
                        <a:rPr lang="zh-CN" altLang="en-US" sz="1400" b="0" i="0" kern="1200" dirty="0" smtClean="0">
                          <a:solidFill>
                            <a:schemeClr val="dk1"/>
                          </a:solidFill>
                          <a:effectLst/>
                          <a:latin typeface="+mn-lt"/>
                          <a:ea typeface="+mn-ea"/>
                          <a:cs typeface="+mn-cs"/>
                        </a:rPr>
                        <a:t>欧盟公民数据</a:t>
                      </a:r>
                      <a:endParaRPr lang="zh-CN" altLang="en-US" dirty="0"/>
                    </a:p>
                  </a:txBody>
                  <a:tcPr/>
                </a:tc>
                <a:tc>
                  <a:txBody>
                    <a:bodyPr/>
                    <a:lstStyle/>
                    <a:p>
                      <a:r>
                        <a:rPr lang="zh-CN" altLang="en-US" sz="1400" b="0" i="0" kern="1200" dirty="0" smtClean="0">
                          <a:solidFill>
                            <a:schemeClr val="dk1"/>
                          </a:solidFill>
                          <a:effectLst/>
                          <a:latin typeface="+mn-lt"/>
                          <a:ea typeface="+mn-ea"/>
                          <a:cs typeface="+mn-cs"/>
                        </a:rPr>
                        <a:t>中国网络运营者</a:t>
                      </a:r>
                      <a:endParaRPr lang="zh-CN" altLang="en-US" dirty="0"/>
                    </a:p>
                  </a:txBody>
                  <a:tcPr/>
                </a:tc>
                <a:extLst>
                  <a:ext uri="{0D108BD9-81ED-4DB2-BD59-A6C34878D82A}">
                    <a16:rowId xmlns:a16="http://schemas.microsoft.com/office/drawing/2014/main" val="1452164715"/>
                  </a:ext>
                </a:extLst>
              </a:tr>
              <a:tr h="370840">
                <a:tc>
                  <a:txBody>
                    <a:bodyPr/>
                    <a:lstStyle/>
                    <a:p>
                      <a:r>
                        <a:rPr lang="zh-CN" altLang="en-US" sz="1400" b="1" i="0" kern="1200" dirty="0" smtClean="0">
                          <a:solidFill>
                            <a:schemeClr val="dk1"/>
                          </a:solidFill>
                          <a:effectLst/>
                          <a:latin typeface="+mn-lt"/>
                          <a:ea typeface="+mn-ea"/>
                          <a:cs typeface="+mn-cs"/>
                        </a:rPr>
                        <a:t>数据定义</a:t>
                      </a:r>
                      <a:endParaRPr lang="zh-CN" altLang="en-US" dirty="0"/>
                    </a:p>
                  </a:txBody>
                  <a:tcPr/>
                </a:tc>
                <a:tc>
                  <a:txBody>
                    <a:bodyPr/>
                    <a:lstStyle/>
                    <a:p>
                      <a:r>
                        <a:rPr lang="zh-CN" altLang="en-US" sz="1400" b="0" i="0" kern="1200" dirty="0" smtClean="0">
                          <a:solidFill>
                            <a:schemeClr val="dk1"/>
                          </a:solidFill>
                          <a:effectLst/>
                          <a:latin typeface="+mn-lt"/>
                          <a:ea typeface="+mn-ea"/>
                          <a:cs typeface="+mn-cs"/>
                        </a:rPr>
                        <a:t>自然人相关数据</a:t>
                      </a:r>
                      <a:endParaRPr lang="zh-CN" altLang="en-US" dirty="0"/>
                    </a:p>
                  </a:txBody>
                  <a:tcPr/>
                </a:tc>
                <a:tc>
                  <a:txBody>
                    <a:bodyPr/>
                    <a:lstStyle/>
                    <a:p>
                      <a:r>
                        <a:rPr lang="zh-CN" altLang="en-US" sz="1400" b="0" i="0" kern="1200" dirty="0" smtClean="0">
                          <a:solidFill>
                            <a:schemeClr val="dk1"/>
                          </a:solidFill>
                          <a:effectLst/>
                          <a:latin typeface="+mn-lt"/>
                          <a:ea typeface="+mn-ea"/>
                          <a:cs typeface="+mn-cs"/>
                        </a:rPr>
                        <a:t>能识别自然人身份的数据</a:t>
                      </a:r>
                      <a:endParaRPr lang="zh-CN" altLang="en-US" dirty="0"/>
                    </a:p>
                  </a:txBody>
                  <a:tcPr/>
                </a:tc>
                <a:extLst>
                  <a:ext uri="{0D108BD9-81ED-4DB2-BD59-A6C34878D82A}">
                    <a16:rowId xmlns:a16="http://schemas.microsoft.com/office/drawing/2014/main" val="3444105430"/>
                  </a:ext>
                </a:extLst>
              </a:tr>
              <a:tr h="370840">
                <a:tc>
                  <a:txBody>
                    <a:bodyPr/>
                    <a:lstStyle/>
                    <a:p>
                      <a:r>
                        <a:rPr lang="zh-CN" altLang="en-US" sz="1400" b="1" i="0" kern="1200" dirty="0" smtClean="0">
                          <a:solidFill>
                            <a:schemeClr val="dk1"/>
                          </a:solidFill>
                          <a:effectLst/>
                          <a:latin typeface="+mn-lt"/>
                          <a:ea typeface="+mn-ea"/>
                          <a:cs typeface="+mn-cs"/>
                        </a:rPr>
                        <a:t>数据主体权利</a:t>
                      </a:r>
                      <a:endParaRPr lang="zh-CN" altLang="en-US" dirty="0"/>
                    </a:p>
                  </a:txBody>
                  <a:tcPr/>
                </a:tc>
                <a:tc>
                  <a:txBody>
                    <a:bodyPr/>
                    <a:lstStyle/>
                    <a:p>
                      <a:r>
                        <a:rPr lang="zh-CN" altLang="en-US" sz="1400" b="0" i="0" kern="1200" dirty="0" smtClean="0">
                          <a:solidFill>
                            <a:schemeClr val="dk1"/>
                          </a:solidFill>
                          <a:effectLst/>
                          <a:latin typeface="+mn-lt"/>
                          <a:ea typeface="+mn-ea"/>
                          <a:cs typeface="+mn-cs"/>
                        </a:rPr>
                        <a:t>知情、访问、删除等</a:t>
                      </a:r>
                      <a:endParaRPr lang="zh-CN" altLang="en-US" dirty="0"/>
                    </a:p>
                  </a:txBody>
                  <a:tcPr/>
                </a:tc>
                <a:tc>
                  <a:txBody>
                    <a:bodyPr/>
                    <a:lstStyle/>
                    <a:p>
                      <a:r>
                        <a:rPr lang="zh-CN" altLang="en-US" sz="1400" b="0" i="0" kern="1200" dirty="0" smtClean="0">
                          <a:solidFill>
                            <a:schemeClr val="dk1"/>
                          </a:solidFill>
                          <a:effectLst/>
                          <a:latin typeface="+mn-lt"/>
                          <a:ea typeface="+mn-ea"/>
                          <a:cs typeface="+mn-cs"/>
                        </a:rPr>
                        <a:t>知情、更正、删除等</a:t>
                      </a:r>
                      <a:endParaRPr lang="zh-CN" altLang="en-US" dirty="0"/>
                    </a:p>
                  </a:txBody>
                  <a:tcPr/>
                </a:tc>
                <a:extLst>
                  <a:ext uri="{0D108BD9-81ED-4DB2-BD59-A6C34878D82A}">
                    <a16:rowId xmlns:a16="http://schemas.microsoft.com/office/drawing/2014/main" val="2900070522"/>
                  </a:ext>
                </a:extLst>
              </a:tr>
              <a:tr h="370840">
                <a:tc>
                  <a:txBody>
                    <a:bodyPr/>
                    <a:lstStyle/>
                    <a:p>
                      <a:r>
                        <a:rPr lang="zh-CN" altLang="en-US" sz="1400" b="1" i="0" kern="1200" dirty="0" smtClean="0">
                          <a:solidFill>
                            <a:schemeClr val="dk1"/>
                          </a:solidFill>
                          <a:effectLst/>
                          <a:latin typeface="+mn-lt"/>
                          <a:ea typeface="+mn-ea"/>
                          <a:cs typeface="+mn-cs"/>
                        </a:rPr>
                        <a:t>数据保护原则</a:t>
                      </a:r>
                      <a:endParaRPr lang="zh-CN" altLang="en-US" dirty="0"/>
                    </a:p>
                  </a:txBody>
                  <a:tcPr/>
                </a:tc>
                <a:tc>
                  <a:txBody>
                    <a:bodyPr/>
                    <a:lstStyle/>
                    <a:p>
                      <a:r>
                        <a:rPr lang="zh-CN" altLang="en-US" sz="1400" b="0" i="0" kern="1200" dirty="0" smtClean="0">
                          <a:solidFill>
                            <a:schemeClr val="dk1"/>
                          </a:solidFill>
                          <a:effectLst/>
                          <a:latin typeface="+mn-lt"/>
                          <a:ea typeface="+mn-ea"/>
                          <a:cs typeface="+mn-cs"/>
                        </a:rPr>
                        <a:t>合法、最小化、保密性等</a:t>
                      </a:r>
                      <a:endParaRPr lang="zh-CN" altLang="en-US" dirty="0"/>
                    </a:p>
                  </a:txBody>
                  <a:tcPr/>
                </a:tc>
                <a:tc>
                  <a:txBody>
                    <a:bodyPr/>
                    <a:lstStyle/>
                    <a:p>
                      <a:r>
                        <a:rPr lang="zh-CN" altLang="en-US" sz="1400" b="0" i="0" kern="1200" dirty="0" smtClean="0">
                          <a:solidFill>
                            <a:schemeClr val="dk1"/>
                          </a:solidFill>
                          <a:effectLst/>
                          <a:latin typeface="+mn-lt"/>
                          <a:ea typeface="+mn-ea"/>
                          <a:cs typeface="+mn-cs"/>
                        </a:rPr>
                        <a:t>合法、必要、保密性等</a:t>
                      </a:r>
                      <a:endParaRPr lang="zh-CN" altLang="en-US" dirty="0"/>
                    </a:p>
                  </a:txBody>
                  <a:tcPr/>
                </a:tc>
                <a:extLst>
                  <a:ext uri="{0D108BD9-81ED-4DB2-BD59-A6C34878D82A}">
                    <a16:rowId xmlns:a16="http://schemas.microsoft.com/office/drawing/2014/main" val="1719716795"/>
                  </a:ext>
                </a:extLst>
              </a:tr>
              <a:tr h="370840">
                <a:tc>
                  <a:txBody>
                    <a:bodyPr/>
                    <a:lstStyle/>
                    <a:p>
                      <a:r>
                        <a:rPr lang="zh-CN" altLang="en-US" sz="1400" b="1" i="0" kern="1200" dirty="0" smtClean="0">
                          <a:solidFill>
                            <a:schemeClr val="dk1"/>
                          </a:solidFill>
                          <a:effectLst/>
                          <a:latin typeface="+mn-lt"/>
                          <a:ea typeface="+mn-ea"/>
                          <a:cs typeface="+mn-cs"/>
                        </a:rPr>
                        <a:t>数据保护官</a:t>
                      </a:r>
                      <a:endParaRPr lang="zh-CN" altLang="en-US" dirty="0"/>
                    </a:p>
                  </a:txBody>
                  <a:tcPr/>
                </a:tc>
                <a:tc>
                  <a:txBody>
                    <a:bodyPr/>
                    <a:lstStyle/>
                    <a:p>
                      <a:r>
                        <a:rPr lang="zh-CN" altLang="en-US" sz="1400" b="0" i="0" kern="1200" dirty="0" smtClean="0">
                          <a:solidFill>
                            <a:schemeClr val="dk1"/>
                          </a:solidFill>
                          <a:effectLst/>
                          <a:latin typeface="+mn-lt"/>
                          <a:ea typeface="+mn-ea"/>
                          <a:cs typeface="+mn-cs"/>
                        </a:rPr>
                        <a:t>部分需设立</a:t>
                      </a:r>
                      <a:endParaRPr lang="zh-CN" altLang="en-US" dirty="0"/>
                    </a:p>
                  </a:txBody>
                  <a:tcPr/>
                </a:tc>
                <a:tc>
                  <a:txBody>
                    <a:bodyPr/>
                    <a:lstStyle/>
                    <a:p>
                      <a:r>
                        <a:rPr lang="zh-CN" altLang="en-US" sz="1400" b="0" i="0" kern="1200" dirty="0" smtClean="0">
                          <a:solidFill>
                            <a:schemeClr val="dk1"/>
                          </a:solidFill>
                          <a:effectLst/>
                          <a:latin typeface="+mn-lt"/>
                          <a:ea typeface="+mn-ea"/>
                          <a:cs typeface="+mn-cs"/>
                        </a:rPr>
                        <a:t>鼓励设立</a:t>
                      </a:r>
                      <a:endParaRPr lang="zh-CN" altLang="en-US" dirty="0"/>
                    </a:p>
                  </a:txBody>
                  <a:tcPr/>
                </a:tc>
                <a:extLst>
                  <a:ext uri="{0D108BD9-81ED-4DB2-BD59-A6C34878D82A}">
                    <a16:rowId xmlns:a16="http://schemas.microsoft.com/office/drawing/2014/main" val="939512598"/>
                  </a:ext>
                </a:extLst>
              </a:tr>
              <a:tr h="454449">
                <a:tc>
                  <a:txBody>
                    <a:bodyPr/>
                    <a:lstStyle/>
                    <a:p>
                      <a:pPr algn="l" fontAlgn="base"/>
                      <a:r>
                        <a:rPr lang="zh-CN" altLang="en-US" b="1" dirty="0">
                          <a:effectLst/>
                          <a:latin typeface="inherit"/>
                        </a:rPr>
                        <a:t>跨境传输</a:t>
                      </a:r>
                      <a:endParaRPr lang="zh-CN" altLang="en-US" dirty="0">
                        <a:effectLst/>
                        <a:latin typeface="inherit"/>
                      </a:endParaRPr>
                    </a:p>
                  </a:txBody>
                  <a:tcPr marL="114300" marR="114300" marT="76200" marB="76200" anchor="ctr"/>
                </a:tc>
                <a:tc>
                  <a:txBody>
                    <a:bodyPr/>
                    <a:lstStyle/>
                    <a:p>
                      <a:r>
                        <a:rPr lang="zh-CN" altLang="en-US" sz="1400" b="0" i="0" kern="1200" dirty="0" smtClean="0">
                          <a:solidFill>
                            <a:schemeClr val="dk1"/>
                          </a:solidFill>
                          <a:effectLst/>
                          <a:latin typeface="+mn-lt"/>
                          <a:ea typeface="+mn-ea"/>
                          <a:cs typeface="+mn-cs"/>
                        </a:rPr>
                        <a:t>需满足条件</a:t>
                      </a:r>
                      <a:endParaRPr lang="zh-CN" altLang="en-US" dirty="0"/>
                    </a:p>
                  </a:txBody>
                  <a:tcPr/>
                </a:tc>
                <a:tc>
                  <a:txBody>
                    <a:bodyPr/>
                    <a:lstStyle/>
                    <a:p>
                      <a:r>
                        <a:rPr lang="zh-CN" altLang="en-US" sz="1400" b="0" i="0" kern="1200" dirty="0" smtClean="0">
                          <a:solidFill>
                            <a:schemeClr val="dk1"/>
                          </a:solidFill>
                          <a:effectLst/>
                          <a:latin typeface="+mn-lt"/>
                          <a:ea typeface="+mn-ea"/>
                          <a:cs typeface="+mn-cs"/>
                        </a:rPr>
                        <a:t>需安全评估</a:t>
                      </a:r>
                      <a:endParaRPr lang="zh-CN" altLang="en-US" dirty="0"/>
                    </a:p>
                  </a:txBody>
                  <a:tcPr/>
                </a:tc>
                <a:extLst>
                  <a:ext uri="{0D108BD9-81ED-4DB2-BD59-A6C34878D82A}">
                    <a16:rowId xmlns:a16="http://schemas.microsoft.com/office/drawing/2014/main" val="3802652131"/>
                  </a:ext>
                </a:extLst>
              </a:tr>
              <a:tr h="370840">
                <a:tc>
                  <a:txBody>
                    <a:bodyPr/>
                    <a:lstStyle/>
                    <a:p>
                      <a:r>
                        <a:rPr lang="zh-CN" altLang="en-US" sz="1400" b="1" i="0" kern="1200" dirty="0" smtClean="0">
                          <a:solidFill>
                            <a:schemeClr val="dk1"/>
                          </a:solidFill>
                          <a:effectLst/>
                          <a:latin typeface="+mn-lt"/>
                          <a:ea typeface="+mn-ea"/>
                          <a:cs typeface="+mn-cs"/>
                        </a:rPr>
                        <a:t>数据泄露通知</a:t>
                      </a:r>
                      <a:endParaRPr lang="zh-CN" altLang="en-US" dirty="0"/>
                    </a:p>
                  </a:txBody>
                  <a:tcPr/>
                </a:tc>
                <a:tc>
                  <a:txBody>
                    <a:bodyPr/>
                    <a:lstStyle/>
                    <a:p>
                      <a:pPr algn="l" fontAlgn="base"/>
                      <a:r>
                        <a:rPr lang="en-US" altLang="zh-CN" dirty="0">
                          <a:effectLst/>
                          <a:latin typeface="inherit"/>
                        </a:rPr>
                        <a:t>72</a:t>
                      </a:r>
                      <a:r>
                        <a:rPr lang="zh-CN" altLang="en-US" dirty="0">
                          <a:effectLst/>
                          <a:latin typeface="inherit"/>
                        </a:rPr>
                        <a:t>小时通知监管机构</a:t>
                      </a:r>
                    </a:p>
                  </a:txBody>
                  <a:tcPr marL="114300" marR="114300" marT="76200" marB="76200" anchor="ctr"/>
                </a:tc>
                <a:tc>
                  <a:txBody>
                    <a:bodyPr/>
                    <a:lstStyle/>
                    <a:p>
                      <a:r>
                        <a:rPr lang="zh-CN" altLang="en-US" sz="1400" b="0" i="0" kern="1200" dirty="0" smtClean="0">
                          <a:solidFill>
                            <a:schemeClr val="dk1"/>
                          </a:solidFill>
                          <a:effectLst/>
                          <a:latin typeface="+mn-lt"/>
                          <a:ea typeface="+mn-ea"/>
                          <a:cs typeface="+mn-cs"/>
                        </a:rPr>
                        <a:t>及时报告、通知</a:t>
                      </a:r>
                      <a:endParaRPr lang="en-US" altLang="zh-CN" sz="1400" b="0" i="0" kern="1200" dirty="0" smtClean="0">
                        <a:solidFill>
                          <a:schemeClr val="dk1"/>
                        </a:solidFill>
                        <a:effectLst/>
                        <a:latin typeface="+mn-lt"/>
                        <a:ea typeface="+mn-ea"/>
                        <a:cs typeface="+mn-cs"/>
                      </a:endParaRPr>
                    </a:p>
                  </a:txBody>
                  <a:tcPr/>
                </a:tc>
                <a:extLst>
                  <a:ext uri="{0D108BD9-81ED-4DB2-BD59-A6C34878D82A}">
                    <a16:rowId xmlns:a16="http://schemas.microsoft.com/office/drawing/2014/main" val="1282922054"/>
                  </a:ext>
                </a:extLst>
              </a:tr>
              <a:tr h="370840">
                <a:tc>
                  <a:txBody>
                    <a:bodyPr/>
                    <a:lstStyle/>
                    <a:p>
                      <a:r>
                        <a:rPr lang="zh-CN" altLang="en-US" sz="1400" b="1" i="0" kern="1200" dirty="0" smtClean="0">
                          <a:solidFill>
                            <a:schemeClr val="dk1"/>
                          </a:solidFill>
                          <a:effectLst/>
                          <a:latin typeface="+mn-lt"/>
                          <a:ea typeface="+mn-ea"/>
                          <a:cs typeface="+mn-cs"/>
                        </a:rPr>
                        <a:t>合规责任</a:t>
                      </a:r>
                      <a:endParaRPr lang="zh-CN" altLang="en-US" dirty="0"/>
                    </a:p>
                  </a:txBody>
                  <a:tcPr/>
                </a:tc>
                <a:tc>
                  <a:txBody>
                    <a:bodyPr/>
                    <a:lstStyle/>
                    <a:p>
                      <a:pPr algn="l" fontAlgn="base"/>
                      <a:r>
                        <a:rPr lang="zh-CN" altLang="en-US" sz="1400" b="0" i="0" kern="1200" dirty="0" smtClean="0">
                          <a:solidFill>
                            <a:schemeClr val="dk1"/>
                          </a:solidFill>
                          <a:effectLst/>
                          <a:latin typeface="+mn-lt"/>
                          <a:ea typeface="+mn-ea"/>
                          <a:cs typeface="+mn-cs"/>
                        </a:rPr>
                        <a:t>高额罚款</a:t>
                      </a:r>
                      <a:endParaRPr lang="zh-CN" altLang="en-US" dirty="0">
                        <a:effectLst/>
                        <a:latin typeface="inherit"/>
                      </a:endParaRPr>
                    </a:p>
                  </a:txBody>
                  <a:tcPr marL="114300" marR="114300" marT="76200" marB="76200" anchor="ctr"/>
                </a:tc>
                <a:tc>
                  <a:txBody>
                    <a:bodyPr/>
                    <a:lstStyle/>
                    <a:p>
                      <a:r>
                        <a:rPr lang="zh-CN" altLang="en-US" sz="1400" b="0" i="0" kern="1200" dirty="0" smtClean="0">
                          <a:solidFill>
                            <a:schemeClr val="dk1"/>
                          </a:solidFill>
                          <a:effectLst/>
                          <a:latin typeface="+mn-lt"/>
                          <a:ea typeface="+mn-ea"/>
                          <a:cs typeface="+mn-cs"/>
                        </a:rPr>
                        <a:t>警告、罚款</a:t>
                      </a:r>
                      <a:endParaRPr lang="en-US" altLang="zh-CN" sz="1400" b="0" i="0" kern="1200" dirty="0" smtClean="0">
                        <a:solidFill>
                          <a:schemeClr val="dk1"/>
                        </a:solidFill>
                        <a:effectLst/>
                        <a:latin typeface="+mn-lt"/>
                        <a:ea typeface="+mn-ea"/>
                        <a:cs typeface="+mn-cs"/>
                      </a:endParaRPr>
                    </a:p>
                  </a:txBody>
                  <a:tcPr/>
                </a:tc>
                <a:extLst>
                  <a:ext uri="{0D108BD9-81ED-4DB2-BD59-A6C34878D82A}">
                    <a16:rowId xmlns:a16="http://schemas.microsoft.com/office/drawing/2014/main" val="4228483441"/>
                  </a:ext>
                </a:extLst>
              </a:tr>
              <a:tr h="370840">
                <a:tc>
                  <a:txBody>
                    <a:bodyPr/>
                    <a:lstStyle/>
                    <a:p>
                      <a:pPr algn="l" fontAlgn="base"/>
                      <a:r>
                        <a:rPr lang="zh-CN" altLang="en-US" b="1" dirty="0">
                          <a:effectLst/>
                          <a:latin typeface="inherit"/>
                        </a:rPr>
                        <a:t>技术与管理措施</a:t>
                      </a:r>
                      <a:endParaRPr lang="zh-CN" altLang="en-US" dirty="0">
                        <a:effectLst/>
                        <a:latin typeface="inherit"/>
                      </a:endParaRPr>
                    </a:p>
                  </a:txBody>
                  <a:tcPr marL="114300" marR="114300" marT="76200" marB="76200" anchor="ctr"/>
                </a:tc>
                <a:tc>
                  <a:txBody>
                    <a:bodyPr/>
                    <a:lstStyle/>
                    <a:p>
                      <a:pPr algn="l" fontAlgn="base"/>
                      <a:r>
                        <a:rPr lang="zh-CN" altLang="en-US" sz="1400" b="0" i="0" kern="1200" dirty="0" smtClean="0">
                          <a:solidFill>
                            <a:schemeClr val="dk1"/>
                          </a:solidFill>
                          <a:effectLst/>
                          <a:latin typeface="+mn-lt"/>
                          <a:ea typeface="+mn-ea"/>
                          <a:cs typeface="+mn-cs"/>
                        </a:rPr>
                        <a:t>数据保护设计</a:t>
                      </a:r>
                      <a:endParaRPr lang="zh-CN" altLang="en-US" dirty="0">
                        <a:effectLst/>
                        <a:latin typeface="inherit"/>
                      </a:endParaRPr>
                    </a:p>
                  </a:txBody>
                  <a:tcPr marL="114300" marR="114300" marT="76200" marB="76200" anchor="ctr"/>
                </a:tc>
                <a:tc>
                  <a:txBody>
                    <a:bodyPr/>
                    <a:lstStyle/>
                    <a:p>
                      <a:r>
                        <a:rPr lang="zh-CN" altLang="en-US" sz="1400" b="0" i="0" kern="1200" dirty="0" smtClean="0">
                          <a:solidFill>
                            <a:schemeClr val="dk1"/>
                          </a:solidFill>
                          <a:effectLst/>
                          <a:latin typeface="+mn-lt"/>
                          <a:ea typeface="+mn-ea"/>
                          <a:cs typeface="+mn-cs"/>
                        </a:rPr>
                        <a:t>安全通用要求</a:t>
                      </a:r>
                      <a:endParaRPr lang="en-US" altLang="zh-CN" sz="1400" b="0" i="0" kern="1200" dirty="0" smtClean="0">
                        <a:solidFill>
                          <a:schemeClr val="dk1"/>
                        </a:solidFill>
                        <a:effectLst/>
                        <a:latin typeface="+mn-lt"/>
                        <a:ea typeface="+mn-ea"/>
                        <a:cs typeface="+mn-cs"/>
                      </a:endParaRPr>
                    </a:p>
                  </a:txBody>
                  <a:tcPr/>
                </a:tc>
                <a:extLst>
                  <a:ext uri="{0D108BD9-81ED-4DB2-BD59-A6C34878D82A}">
                    <a16:rowId xmlns:a16="http://schemas.microsoft.com/office/drawing/2014/main" val="2747642508"/>
                  </a:ext>
                </a:extLst>
              </a:tr>
            </a:tbl>
          </a:graphicData>
        </a:graphic>
      </p:graphicFrame>
    </p:spTree>
    <p:extLst>
      <p:ext uri="{BB962C8B-B14F-4D97-AF65-F5344CB8AC3E}">
        <p14:creationId xmlns:p14="http://schemas.microsoft.com/office/powerpoint/2010/main" val="10279768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endParaRPr lang="en-US" altLang="zh-CN"/>
          </a:p>
        </p:txBody>
      </p:sp>
      <p:pic>
        <p:nvPicPr>
          <p:cNvPr id="3" name="图片 2"/>
          <p:cNvPicPr>
            <a:picLocks noChangeAspect="1"/>
          </p:cNvPicPr>
          <p:nvPr/>
        </p:nvPicPr>
        <p:blipFill>
          <a:blip r:embed="rId2"/>
          <a:stretch>
            <a:fillRect/>
          </a:stretch>
        </p:blipFill>
        <p:spPr>
          <a:xfrm>
            <a:off x="7377546" y="4800658"/>
            <a:ext cx="1766454" cy="1967634"/>
          </a:xfrm>
          <a:prstGeom prst="rect">
            <a:avLst/>
          </a:prstGeom>
        </p:spPr>
      </p:pic>
      <p:sp>
        <p:nvSpPr>
          <p:cNvPr id="4" name="文本框 3"/>
          <p:cNvSpPr txBox="1"/>
          <p:nvPr/>
        </p:nvSpPr>
        <p:spPr>
          <a:xfrm>
            <a:off x="286056" y="775271"/>
            <a:ext cx="5723298" cy="584775"/>
          </a:xfrm>
          <a:prstGeom prst="rect">
            <a:avLst/>
          </a:prstGeom>
          <a:noFill/>
        </p:spPr>
        <p:txBody>
          <a:bodyPr wrap="square" rtlCol="0">
            <a:spAutoFit/>
          </a:bodyPr>
          <a:lstStyle/>
          <a:p>
            <a:r>
              <a:rPr lang="zh-CN" altLang="en-US" sz="3200" dirty="0" smtClean="0"/>
              <a:t>  二、全面监控</a:t>
            </a:r>
            <a:endParaRPr lang="en-US" altLang="zh-CN" sz="3200" dirty="0" smtClean="0"/>
          </a:p>
        </p:txBody>
      </p:sp>
      <p:pic>
        <p:nvPicPr>
          <p:cNvPr id="5" name="图片 4"/>
          <p:cNvPicPr>
            <a:picLocks noChangeAspect="1"/>
          </p:cNvPicPr>
          <p:nvPr/>
        </p:nvPicPr>
        <p:blipFill>
          <a:blip r:embed="rId3"/>
          <a:stretch>
            <a:fillRect/>
          </a:stretch>
        </p:blipFill>
        <p:spPr>
          <a:xfrm>
            <a:off x="201706" y="843690"/>
            <a:ext cx="406374" cy="447935"/>
          </a:xfrm>
          <a:prstGeom prst="rect">
            <a:avLst/>
          </a:prstGeom>
        </p:spPr>
      </p:pic>
      <p:sp>
        <p:nvSpPr>
          <p:cNvPr id="6" name="矩形 5"/>
          <p:cNvSpPr/>
          <p:nvPr/>
        </p:nvSpPr>
        <p:spPr>
          <a:xfrm>
            <a:off x="404893" y="1546965"/>
            <a:ext cx="7497534" cy="2123658"/>
          </a:xfrm>
          <a:prstGeom prst="rect">
            <a:avLst/>
          </a:prstGeom>
        </p:spPr>
        <p:txBody>
          <a:bodyPr wrap="square">
            <a:spAutoFit/>
          </a:bodyPr>
          <a:lstStyle/>
          <a:p>
            <a:pPr fontAlgn="base"/>
            <a:r>
              <a:rPr lang="zh-CN" altLang="en-US" sz="1600" dirty="0">
                <a:latin typeface="-apple-system"/>
              </a:rPr>
              <a:t>全面监控是</a:t>
            </a:r>
            <a:r>
              <a:rPr lang="zh-CN" altLang="en-US" sz="2000" b="1" dirty="0">
                <a:solidFill>
                  <a:srgbClr val="FF0000"/>
                </a:solidFill>
                <a:latin typeface="-apple-system"/>
              </a:rPr>
              <a:t>确保系统稳定运行</a:t>
            </a:r>
            <a:r>
              <a:rPr lang="zh-CN" altLang="en-US" sz="1600" dirty="0">
                <a:latin typeface="-apple-system"/>
              </a:rPr>
              <a:t>的关键。我们主要关注四个方面：</a:t>
            </a:r>
            <a:r>
              <a:rPr lang="zh-CN" altLang="en-US" sz="1600" b="1" dirty="0">
                <a:solidFill>
                  <a:schemeClr val="tx2"/>
                </a:solidFill>
                <a:latin typeface="-apple-system"/>
              </a:rPr>
              <a:t>系统性能、服务状态、安全事件和业务指标</a:t>
            </a:r>
            <a:r>
              <a:rPr lang="zh-CN" altLang="en-US" sz="1600" dirty="0">
                <a:latin typeface="-apple-system"/>
              </a:rPr>
              <a:t>。通过实时监控、日志分析、性能测试和安全扫描等方法，我们可以及时发现并解决问题。</a:t>
            </a:r>
          </a:p>
          <a:p>
            <a:pPr fontAlgn="base"/>
            <a:r>
              <a:rPr lang="zh-CN" altLang="en-US" sz="1600" dirty="0">
                <a:latin typeface="-apple-system"/>
              </a:rPr>
              <a:t>我们使用</a:t>
            </a:r>
            <a:r>
              <a:rPr lang="en-US" altLang="zh-CN" sz="1600" dirty="0" err="1">
                <a:latin typeface="-apple-system"/>
              </a:rPr>
              <a:t>Zabbix</a:t>
            </a:r>
            <a:r>
              <a:rPr lang="zh-CN" altLang="en-US" sz="1600" dirty="0">
                <a:latin typeface="-apple-system"/>
              </a:rPr>
              <a:t>、</a:t>
            </a:r>
            <a:r>
              <a:rPr lang="en-US" altLang="zh-CN" sz="1600" dirty="0">
                <a:latin typeface="-apple-system"/>
              </a:rPr>
              <a:t>Nagios</a:t>
            </a:r>
            <a:r>
              <a:rPr lang="zh-CN" altLang="en-US" sz="1600" dirty="0">
                <a:latin typeface="-apple-system"/>
              </a:rPr>
              <a:t>等工具来收集和分析数据。这些工具能帮我们设置阈值报警，一旦系统指标超出正常范围，就会自动通知我们。此外，我们还会定期进行趋势分析和异常检测，以预测潜在问题并采取预防措施。</a:t>
            </a:r>
          </a:p>
          <a:p>
            <a:pPr fontAlgn="base"/>
            <a:r>
              <a:rPr lang="zh-CN" altLang="en-US" sz="1600" dirty="0">
                <a:latin typeface="-apple-system"/>
              </a:rPr>
              <a:t>我们的监控流程包括数据收集、分析、报警通知、问题处理和报告生成。通过这个流程，我们能确保及时发现并解决系统问题，保障业务的连续性和稳定性。</a:t>
            </a:r>
            <a:endParaRPr lang="zh-CN" altLang="en-US" sz="1600" b="0" i="0" dirty="0">
              <a:effectLst/>
              <a:latin typeface="-apple-system"/>
            </a:endParaRPr>
          </a:p>
        </p:txBody>
      </p:sp>
    </p:spTree>
    <p:extLst>
      <p:ext uri="{BB962C8B-B14F-4D97-AF65-F5344CB8AC3E}">
        <p14:creationId xmlns:p14="http://schemas.microsoft.com/office/powerpoint/2010/main" val="1467104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endParaRPr lang="en-US" altLang="zh-CN" dirty="0"/>
          </a:p>
        </p:txBody>
      </p:sp>
      <p:pic>
        <p:nvPicPr>
          <p:cNvPr id="3" name="图片 2"/>
          <p:cNvPicPr>
            <a:picLocks noChangeAspect="1"/>
          </p:cNvPicPr>
          <p:nvPr/>
        </p:nvPicPr>
        <p:blipFill>
          <a:blip r:embed="rId2"/>
          <a:stretch>
            <a:fillRect/>
          </a:stretch>
        </p:blipFill>
        <p:spPr>
          <a:xfrm>
            <a:off x="7377546" y="4800658"/>
            <a:ext cx="1766454" cy="1967634"/>
          </a:xfrm>
          <a:prstGeom prst="rect">
            <a:avLst/>
          </a:prstGeom>
        </p:spPr>
      </p:pic>
      <p:sp>
        <p:nvSpPr>
          <p:cNvPr id="4" name="文本框 3"/>
          <p:cNvSpPr txBox="1"/>
          <p:nvPr/>
        </p:nvSpPr>
        <p:spPr>
          <a:xfrm>
            <a:off x="309967" y="991892"/>
            <a:ext cx="2727701" cy="400110"/>
          </a:xfrm>
          <a:prstGeom prst="rect">
            <a:avLst/>
          </a:prstGeom>
          <a:noFill/>
        </p:spPr>
        <p:txBody>
          <a:bodyPr wrap="square" rtlCol="0">
            <a:spAutoFit/>
          </a:bodyPr>
          <a:lstStyle/>
          <a:p>
            <a:r>
              <a:rPr lang="zh-CN" altLang="en-US" sz="2000" dirty="0" smtClean="0"/>
              <a:t>实例分析</a:t>
            </a:r>
            <a:endParaRPr lang="zh-CN" altLang="en-US" sz="2000" dirty="0"/>
          </a:p>
        </p:txBody>
      </p:sp>
      <p:sp>
        <p:nvSpPr>
          <p:cNvPr id="5" name="矩形 4"/>
          <p:cNvSpPr/>
          <p:nvPr/>
        </p:nvSpPr>
        <p:spPr>
          <a:xfrm>
            <a:off x="309967" y="1624456"/>
            <a:ext cx="4572000" cy="3693319"/>
          </a:xfrm>
          <a:prstGeom prst="rect">
            <a:avLst/>
          </a:prstGeom>
        </p:spPr>
        <p:txBody>
          <a:bodyPr>
            <a:spAutoFit/>
          </a:bodyPr>
          <a:lstStyle/>
          <a:p>
            <a:r>
              <a:rPr lang="zh-CN" altLang="en-US" sz="1800" dirty="0"/>
              <a:t>近年来，随着电子商务的快速发展，电商平台面临着日益严峻的安全性挑战，包括用户数据泄露、平台诈骗等问题。为了提升平台的安全性，拼多多引入了观远数据的</a:t>
            </a:r>
            <a:r>
              <a:rPr lang="en-US" altLang="zh-CN" sz="1800" dirty="0"/>
              <a:t>BI</a:t>
            </a:r>
            <a:r>
              <a:rPr lang="zh-CN" altLang="en-US" sz="1800" dirty="0"/>
              <a:t>工具，重点使用观远</a:t>
            </a:r>
            <a:r>
              <a:rPr lang="en-US" altLang="zh-CN" sz="1800" dirty="0"/>
              <a:t>Metrics</a:t>
            </a:r>
            <a:r>
              <a:rPr lang="zh-CN" altLang="en-US" sz="1800" dirty="0"/>
              <a:t>进行数据分析和监控。拼多多的数据安全团队利用观远的拖拽式可视化分析功能，构建了全面的安全性分析仪表板，监控用户行为数据、交易数据和系统日志等关键指标。同时，拼多多还利用观远</a:t>
            </a:r>
            <a:r>
              <a:rPr lang="en-US" altLang="zh-CN" sz="1800" dirty="0" err="1"/>
              <a:t>DataFlow</a:t>
            </a:r>
            <a:r>
              <a:rPr lang="zh-CN" altLang="en-US" sz="1800" dirty="0"/>
              <a:t>进行数据开发，确保所有的数据流动和处理都符合安全标准。通过千人千面的数据追踪，拼多多能够根据不同用户的行为模式，及时识别并阻止可疑活动。</a:t>
            </a: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436522" y="1728123"/>
            <a:ext cx="2549423" cy="1946102"/>
          </a:xfrm>
          <a:prstGeom prst="rect">
            <a:avLst/>
          </a:prstGeom>
        </p:spPr>
      </p:pic>
    </p:spTree>
    <p:extLst>
      <p:ext uri="{BB962C8B-B14F-4D97-AF65-F5344CB8AC3E}">
        <p14:creationId xmlns:p14="http://schemas.microsoft.com/office/powerpoint/2010/main" val="16135754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endParaRPr lang="en-US" altLang="zh-CN"/>
          </a:p>
        </p:txBody>
      </p:sp>
      <p:pic>
        <p:nvPicPr>
          <p:cNvPr id="3" name="图片 2"/>
          <p:cNvPicPr>
            <a:picLocks noChangeAspect="1"/>
          </p:cNvPicPr>
          <p:nvPr/>
        </p:nvPicPr>
        <p:blipFill>
          <a:blip r:embed="rId2"/>
          <a:stretch>
            <a:fillRect/>
          </a:stretch>
        </p:blipFill>
        <p:spPr>
          <a:xfrm>
            <a:off x="7377546" y="4800658"/>
            <a:ext cx="1766454" cy="1967634"/>
          </a:xfrm>
          <a:prstGeom prst="rect">
            <a:avLst/>
          </a:prstGeom>
        </p:spPr>
      </p:pic>
      <p:sp>
        <p:nvSpPr>
          <p:cNvPr id="4" name="文本框 3"/>
          <p:cNvSpPr txBox="1"/>
          <p:nvPr/>
        </p:nvSpPr>
        <p:spPr>
          <a:xfrm>
            <a:off x="286056" y="775271"/>
            <a:ext cx="5723298" cy="584775"/>
          </a:xfrm>
          <a:prstGeom prst="rect">
            <a:avLst/>
          </a:prstGeom>
          <a:noFill/>
        </p:spPr>
        <p:txBody>
          <a:bodyPr wrap="square" rtlCol="0">
            <a:spAutoFit/>
          </a:bodyPr>
          <a:lstStyle/>
          <a:p>
            <a:r>
              <a:rPr lang="zh-CN" altLang="en-US" sz="3200" dirty="0" smtClean="0"/>
              <a:t>  三、性能保障</a:t>
            </a:r>
            <a:endParaRPr lang="en-US" altLang="zh-CN" sz="3200" dirty="0" smtClean="0"/>
          </a:p>
        </p:txBody>
      </p:sp>
      <p:pic>
        <p:nvPicPr>
          <p:cNvPr id="5" name="图片 4"/>
          <p:cNvPicPr>
            <a:picLocks noChangeAspect="1"/>
          </p:cNvPicPr>
          <p:nvPr/>
        </p:nvPicPr>
        <p:blipFill>
          <a:blip r:embed="rId3"/>
          <a:stretch>
            <a:fillRect/>
          </a:stretch>
        </p:blipFill>
        <p:spPr>
          <a:xfrm>
            <a:off x="201706" y="843690"/>
            <a:ext cx="406374" cy="447935"/>
          </a:xfrm>
          <a:prstGeom prst="rect">
            <a:avLst/>
          </a:prstGeom>
        </p:spPr>
      </p:pic>
      <p:sp>
        <p:nvSpPr>
          <p:cNvPr id="6" name="矩形 5"/>
          <p:cNvSpPr/>
          <p:nvPr/>
        </p:nvSpPr>
        <p:spPr>
          <a:xfrm>
            <a:off x="608079" y="1580826"/>
            <a:ext cx="6660625" cy="3293209"/>
          </a:xfrm>
          <a:prstGeom prst="rect">
            <a:avLst/>
          </a:prstGeom>
        </p:spPr>
        <p:txBody>
          <a:bodyPr wrap="square">
            <a:spAutoFit/>
          </a:bodyPr>
          <a:lstStyle/>
          <a:p>
            <a:r>
              <a:rPr lang="zh-CN" altLang="en-US" sz="1600" dirty="0" smtClean="0">
                <a:latin typeface="-apple-system"/>
              </a:rPr>
              <a:t>   在</a:t>
            </a:r>
            <a:r>
              <a:rPr lang="zh-CN" altLang="en-US" sz="1600" dirty="0">
                <a:latin typeface="-apple-system"/>
              </a:rPr>
              <a:t>现代业务环境中，性能保障是确保服务可靠性和用户满意度的关键因素。正如我们在前面讨论的</a:t>
            </a:r>
            <a:r>
              <a:rPr lang="en-US" altLang="zh-CN" sz="1600" dirty="0">
                <a:latin typeface="-apple-system"/>
              </a:rPr>
              <a:t>SLA</a:t>
            </a:r>
            <a:r>
              <a:rPr lang="zh-CN" altLang="en-US" sz="1600" dirty="0">
                <a:latin typeface="-apple-system"/>
              </a:rPr>
              <a:t>分级示例所展示的，即使是微小的百分比差异，也可能对业务连续性和用户体验产生重大影响</a:t>
            </a:r>
            <a:r>
              <a:rPr lang="zh-CN" altLang="en-US" sz="1600" dirty="0" smtClean="0">
                <a:latin typeface="-apple-system"/>
              </a:rPr>
              <a:t>。</a:t>
            </a:r>
            <a:r>
              <a:rPr lang="zh-CN" altLang="en-US" sz="1600" dirty="0"/>
              <a:t>服务等级协议（</a:t>
            </a:r>
            <a:r>
              <a:rPr lang="en-US" altLang="zh-CN" sz="1600" dirty="0"/>
              <a:t>SLA</a:t>
            </a:r>
            <a:r>
              <a:rPr lang="zh-CN" altLang="en-US" sz="1600" dirty="0"/>
              <a:t>）是衡量服务可靠性的关键指标。以</a:t>
            </a:r>
            <a:r>
              <a:rPr lang="en-US" altLang="zh-CN" sz="1600" dirty="0"/>
              <a:t>99.9%</a:t>
            </a:r>
            <a:r>
              <a:rPr lang="zh-CN" altLang="en-US" sz="1600" dirty="0"/>
              <a:t>和</a:t>
            </a:r>
            <a:r>
              <a:rPr lang="en-US" altLang="zh-CN" sz="1600" dirty="0"/>
              <a:t>99.99%</a:t>
            </a:r>
            <a:r>
              <a:rPr lang="zh-CN" altLang="en-US" sz="1600" dirty="0"/>
              <a:t>的</a:t>
            </a:r>
            <a:r>
              <a:rPr lang="en-US" altLang="zh-CN" sz="1600" dirty="0"/>
              <a:t>SLA</a:t>
            </a:r>
            <a:r>
              <a:rPr lang="zh-CN" altLang="en-US" sz="1600" dirty="0"/>
              <a:t>为例，</a:t>
            </a:r>
            <a:r>
              <a:rPr lang="en-US" altLang="zh-CN" sz="1600" dirty="0"/>
              <a:t>99.9%</a:t>
            </a:r>
            <a:r>
              <a:rPr lang="zh-CN" altLang="en-US" sz="1600" dirty="0"/>
              <a:t>意味着每年允许大约</a:t>
            </a:r>
            <a:r>
              <a:rPr lang="en-US" altLang="zh-CN" sz="1600" dirty="0"/>
              <a:t>8.76</a:t>
            </a:r>
            <a:r>
              <a:rPr lang="zh-CN" altLang="en-US" sz="1600" dirty="0"/>
              <a:t>小时的宕机时间，而</a:t>
            </a:r>
            <a:r>
              <a:rPr lang="en-US" altLang="zh-CN" sz="1600" dirty="0"/>
              <a:t>99.99%</a:t>
            </a:r>
            <a:r>
              <a:rPr lang="zh-CN" altLang="en-US" sz="1600" dirty="0"/>
              <a:t>则将宕机时间减少到</a:t>
            </a:r>
            <a:r>
              <a:rPr lang="en-US" altLang="zh-CN" sz="1600" dirty="0"/>
              <a:t>52.56</a:t>
            </a:r>
            <a:r>
              <a:rPr lang="zh-CN" altLang="en-US" sz="1600" dirty="0"/>
              <a:t>分钟。虽然两者只相差</a:t>
            </a:r>
            <a:r>
              <a:rPr lang="en-US" altLang="zh-CN" sz="1600" dirty="0"/>
              <a:t>0.09</a:t>
            </a:r>
            <a:r>
              <a:rPr lang="zh-CN" altLang="en-US" sz="1600" dirty="0"/>
              <a:t>个百分点，但对业务连续性和用户体验的影响很大</a:t>
            </a:r>
            <a:r>
              <a:rPr lang="zh-CN" altLang="en-US" sz="1600" dirty="0" smtClean="0"/>
              <a:t>。</a:t>
            </a:r>
            <a:endParaRPr lang="zh-CN" altLang="en-US" sz="1600" dirty="0"/>
          </a:p>
          <a:p>
            <a:r>
              <a:rPr lang="en-US" altLang="zh-CN" sz="1600" dirty="0" smtClean="0"/>
              <a:t>    99.9</a:t>
            </a:r>
            <a:r>
              <a:rPr lang="en-US" altLang="zh-CN" sz="1600" dirty="0"/>
              <a:t>%</a:t>
            </a:r>
            <a:r>
              <a:rPr lang="zh-CN" altLang="en-US" sz="1600" dirty="0"/>
              <a:t>的</a:t>
            </a:r>
            <a:r>
              <a:rPr lang="en-US" altLang="zh-CN" sz="1600" dirty="0"/>
              <a:t>SLA</a:t>
            </a:r>
            <a:r>
              <a:rPr lang="zh-CN" altLang="en-US" sz="1600" dirty="0"/>
              <a:t>适用于对停机时间要求不高的业务，而</a:t>
            </a:r>
            <a:r>
              <a:rPr lang="en-US" altLang="zh-CN" sz="1600" dirty="0"/>
              <a:t>99.99%</a:t>
            </a:r>
            <a:r>
              <a:rPr lang="zh-CN" altLang="en-US" sz="1600" dirty="0"/>
              <a:t>的</a:t>
            </a:r>
            <a:r>
              <a:rPr lang="en-US" altLang="zh-CN" sz="1600" dirty="0"/>
              <a:t>SLA</a:t>
            </a:r>
            <a:r>
              <a:rPr lang="zh-CN" altLang="en-US" sz="1600" dirty="0"/>
              <a:t>则更适合金融、电子商务等对高可用性要求极高的行业。更高的</a:t>
            </a:r>
            <a:r>
              <a:rPr lang="en-US" altLang="zh-CN" sz="1600" dirty="0"/>
              <a:t>SLA</a:t>
            </a:r>
            <a:r>
              <a:rPr lang="zh-CN" altLang="en-US" sz="1600" dirty="0"/>
              <a:t>等级意味着服务提供商需要投入更多的资源来确保系统的稳定性和可靠性，同时也意味着更高的成本</a:t>
            </a:r>
            <a:r>
              <a:rPr lang="zh-CN" altLang="en-US" sz="1600" dirty="0" smtClean="0"/>
              <a:t>。</a:t>
            </a:r>
            <a:endParaRPr lang="zh-CN" altLang="en-US" sz="1600" dirty="0"/>
          </a:p>
          <a:p>
            <a:r>
              <a:rPr lang="zh-CN" altLang="en-US" sz="1600" dirty="0" smtClean="0"/>
              <a:t>   企业</a:t>
            </a:r>
            <a:r>
              <a:rPr lang="zh-CN" altLang="en-US" sz="1600" dirty="0"/>
              <a:t>在选择</a:t>
            </a:r>
            <a:r>
              <a:rPr lang="en-US" altLang="zh-CN" sz="1600" dirty="0"/>
              <a:t>SLA</a:t>
            </a:r>
            <a:r>
              <a:rPr lang="zh-CN" altLang="en-US" sz="1600" dirty="0"/>
              <a:t>时，需要根据自身业务需求和成本效益进行权衡。对于关键业务，选择更高级别的</a:t>
            </a:r>
            <a:r>
              <a:rPr lang="en-US" altLang="zh-CN" sz="1600" dirty="0"/>
              <a:t>SLA</a:t>
            </a:r>
            <a:r>
              <a:rPr lang="zh-CN" altLang="en-US" sz="1600" dirty="0"/>
              <a:t>可以显著降低因停机带来的风险和损失。</a:t>
            </a:r>
          </a:p>
        </p:txBody>
      </p:sp>
    </p:spTree>
    <p:extLst>
      <p:ext uri="{BB962C8B-B14F-4D97-AF65-F5344CB8AC3E}">
        <p14:creationId xmlns:p14="http://schemas.microsoft.com/office/powerpoint/2010/main" val="3811138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663" y="4755881"/>
            <a:ext cx="3810000" cy="1809750"/>
          </a:xfrm>
          <a:prstGeom prst="rect">
            <a:avLst/>
          </a:prstGeom>
        </p:spPr>
      </p:pic>
      <p:sp>
        <p:nvSpPr>
          <p:cNvPr id="435202" name="Rectangle 2">
            <a:extLst>
              <a:ext uri="{FF2B5EF4-FFF2-40B4-BE49-F238E27FC236}">
                <a16:creationId xmlns:a16="http://schemas.microsoft.com/office/drawing/2014/main" id="{B2B7BD80-D40F-426B-BC60-2678FDCB850E}"/>
              </a:ext>
            </a:extLst>
          </p:cNvPr>
          <p:cNvSpPr>
            <a:spLocks noGrp="1" noChangeArrowheads="1"/>
          </p:cNvSpPr>
          <p:nvPr>
            <p:ph type="title" idx="4294967295"/>
          </p:nvPr>
        </p:nvSpPr>
        <p:spPr>
          <a:xfrm>
            <a:off x="263663" y="172278"/>
            <a:ext cx="1710911" cy="487363"/>
          </a:xfrm>
        </p:spPr>
        <p:txBody>
          <a:bodyPr/>
          <a:lstStyle/>
          <a:p>
            <a:pPr eaLnBrk="1" hangingPunct="1">
              <a:defRPr/>
            </a:pPr>
            <a:r>
              <a:rPr lang="zh-CN" altLang="en-US" sz="2800" dirty="0">
                <a:solidFill>
                  <a:schemeClr val="bg1"/>
                </a:solidFill>
                <a:effectLst>
                  <a:outerShdw blurRad="38100" dist="38100" dir="2700000" algn="tl">
                    <a:srgbClr val="C0C0C0"/>
                  </a:outerShdw>
                </a:effectLst>
                <a:ea typeface="楷体_GB2312"/>
              </a:rPr>
              <a:t>前言</a:t>
            </a:r>
            <a:endParaRPr lang="en-US" altLang="zh-CN" sz="2800" dirty="0">
              <a:solidFill>
                <a:schemeClr val="bg1"/>
              </a:solidFill>
              <a:effectLst>
                <a:outerShdw blurRad="38100" dist="38100" dir="2700000" algn="tl">
                  <a:srgbClr val="C0C0C0"/>
                </a:outerShdw>
              </a:effectLst>
              <a:ea typeface="楷体_GB2312"/>
            </a:endParaRPr>
          </a:p>
        </p:txBody>
      </p:sp>
      <p:sp>
        <p:nvSpPr>
          <p:cNvPr id="28675" name="Rectangle 3">
            <a:extLst>
              <a:ext uri="{FF2B5EF4-FFF2-40B4-BE49-F238E27FC236}">
                <a16:creationId xmlns:a16="http://schemas.microsoft.com/office/drawing/2014/main" id="{402A6B8E-E2F0-4491-87A5-847E56E538E2}"/>
              </a:ext>
            </a:extLst>
          </p:cNvPr>
          <p:cNvSpPr>
            <a:spLocks noChangeArrowheads="1"/>
          </p:cNvSpPr>
          <p:nvPr/>
        </p:nvSpPr>
        <p:spPr bwMode="auto">
          <a:xfrm>
            <a:off x="263663" y="2395826"/>
            <a:ext cx="856773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0"/>
              </a:spcBef>
              <a:buClrTx/>
              <a:buNone/>
            </a:pPr>
            <a:r>
              <a:rPr lang="zh-CN" altLang="en-US" sz="2000" dirty="0" smtClean="0">
                <a:gradFill>
                  <a:gsLst>
                    <a:gs pos="0">
                      <a:srgbClr val="5FD4D5"/>
                    </a:gs>
                    <a:gs pos="92000">
                      <a:srgbClr val="43A2C2"/>
                    </a:gs>
                  </a:gsLst>
                  <a:lin ang="5400000" scaled="1"/>
                </a:gradFill>
                <a:cs typeface="+mn-ea"/>
                <a:sym typeface="+mn-lt"/>
              </a:rPr>
              <a:t>       计算机网络</a:t>
            </a:r>
            <a:r>
              <a:rPr lang="zh-CN" altLang="en-US" sz="2000" dirty="0">
                <a:gradFill>
                  <a:gsLst>
                    <a:gs pos="0">
                      <a:srgbClr val="5FD4D5"/>
                    </a:gs>
                    <a:gs pos="92000">
                      <a:srgbClr val="43A2C2"/>
                    </a:gs>
                  </a:gsLst>
                  <a:lin ang="5400000" scaled="1"/>
                </a:gradFill>
                <a:cs typeface="+mn-ea"/>
                <a:sym typeface="+mn-lt"/>
              </a:rPr>
              <a:t>管理是计算机网络技术专业必修的一门专业核心课程名，可以培养我们良好的组建、管理和维护的综合技能。能够让我们自主的解决在日常生活中出现的问题，比如网络故障、配置管理协议、提高性能优化、增强安全保护以及能够更好的了解和应用和现代网络技术</a:t>
            </a:r>
            <a:endParaRPr lang="en-US" altLang="zh-CN" sz="2000" dirty="0">
              <a:latin typeface="楷体_GB2312" pitchFamily="49" charset="-122"/>
              <a:ea typeface="楷体_GB2312" pitchFamily="49" charset="-122"/>
            </a:endParaRPr>
          </a:p>
        </p:txBody>
      </p:sp>
    </p:spTree>
    <p:extLst>
      <p:ext uri="{BB962C8B-B14F-4D97-AF65-F5344CB8AC3E}">
        <p14:creationId xmlns:p14="http://schemas.microsoft.com/office/powerpoint/2010/main" val="15754660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endParaRPr lang="en-US" altLang="zh-CN" dirty="0" smtClean="0"/>
          </a:p>
          <a:p>
            <a:pPr>
              <a:defRPr/>
            </a:pPr>
            <a:endParaRPr lang="en-US" altLang="zh-CN" dirty="0"/>
          </a:p>
        </p:txBody>
      </p:sp>
      <p:sp>
        <p:nvSpPr>
          <p:cNvPr id="3" name="文本框 2"/>
          <p:cNvSpPr txBox="1"/>
          <p:nvPr/>
        </p:nvSpPr>
        <p:spPr>
          <a:xfrm>
            <a:off x="309967" y="991892"/>
            <a:ext cx="2727701" cy="400110"/>
          </a:xfrm>
          <a:prstGeom prst="rect">
            <a:avLst/>
          </a:prstGeom>
          <a:noFill/>
        </p:spPr>
        <p:txBody>
          <a:bodyPr wrap="square" rtlCol="0">
            <a:spAutoFit/>
          </a:bodyPr>
          <a:lstStyle/>
          <a:p>
            <a:r>
              <a:rPr lang="zh-CN" altLang="en-US" sz="2000" dirty="0" smtClean="0"/>
              <a:t>实例分析</a:t>
            </a:r>
            <a:endParaRPr lang="zh-CN" altLang="en-US" sz="2000" dirty="0"/>
          </a:p>
        </p:txBody>
      </p:sp>
      <p:sp>
        <p:nvSpPr>
          <p:cNvPr id="4" name="矩形 3"/>
          <p:cNvSpPr/>
          <p:nvPr/>
        </p:nvSpPr>
        <p:spPr>
          <a:xfrm>
            <a:off x="309967" y="1567274"/>
            <a:ext cx="4572000" cy="3293209"/>
          </a:xfrm>
          <a:prstGeom prst="rect">
            <a:avLst/>
          </a:prstGeom>
        </p:spPr>
        <p:txBody>
          <a:bodyPr>
            <a:spAutoFit/>
          </a:bodyPr>
          <a:lstStyle/>
          <a:p>
            <a:r>
              <a:rPr lang="zh-CN" altLang="en-US" sz="1600" dirty="0"/>
              <a:t>近年来，云服务提供商对服务等级协议（</a:t>
            </a:r>
            <a:r>
              <a:rPr lang="en-US" altLang="zh-CN" sz="1600" dirty="0"/>
              <a:t>SLA</a:t>
            </a:r>
            <a:r>
              <a:rPr lang="zh-CN" altLang="en-US" sz="1600" dirty="0"/>
              <a:t>）的承诺越来越受到重视。例如，阿里云在</a:t>
            </a:r>
            <a:r>
              <a:rPr lang="en-US" altLang="zh-CN" sz="1600" dirty="0"/>
              <a:t>2019</a:t>
            </a:r>
            <a:r>
              <a:rPr lang="zh-CN" altLang="en-US" sz="1600" dirty="0"/>
              <a:t>年公布了最新的云服务器</a:t>
            </a:r>
            <a:r>
              <a:rPr lang="en-US" altLang="zh-CN" sz="1600" dirty="0"/>
              <a:t>ECS</a:t>
            </a:r>
            <a:r>
              <a:rPr lang="zh-CN" altLang="en-US" sz="1600" dirty="0"/>
              <a:t>服务等级协议</a:t>
            </a:r>
            <a:r>
              <a:rPr lang="en-US" altLang="zh-CN" sz="1600" dirty="0"/>
              <a:t>SLA</a:t>
            </a:r>
            <a:r>
              <a:rPr lang="zh-CN" altLang="en-US" sz="1600" dirty="0"/>
              <a:t>，其中单实例的可用性从</a:t>
            </a:r>
            <a:r>
              <a:rPr lang="en-US" altLang="zh-CN" sz="1600" dirty="0"/>
              <a:t>99.95%</a:t>
            </a:r>
            <a:r>
              <a:rPr lang="zh-CN" altLang="en-US" sz="1600" dirty="0"/>
              <a:t>提升至</a:t>
            </a:r>
            <a:r>
              <a:rPr lang="en-US" altLang="zh-CN" sz="1600" dirty="0"/>
              <a:t>99.975%</a:t>
            </a:r>
            <a:r>
              <a:rPr lang="zh-CN" altLang="en-US" sz="1600" dirty="0"/>
              <a:t>，多可用区多实例可用性从</a:t>
            </a:r>
            <a:r>
              <a:rPr lang="en-US" altLang="zh-CN" sz="1600" dirty="0"/>
              <a:t>99.99%</a:t>
            </a:r>
            <a:r>
              <a:rPr lang="zh-CN" altLang="en-US" sz="1600" dirty="0"/>
              <a:t>提升至</a:t>
            </a:r>
            <a:r>
              <a:rPr lang="en-US" altLang="zh-CN" sz="1600" dirty="0"/>
              <a:t>99.995%</a:t>
            </a:r>
            <a:r>
              <a:rPr lang="zh-CN" altLang="en-US" sz="1600" dirty="0"/>
              <a:t>，均为全球最高水准。这一提升意味着阿里云</a:t>
            </a:r>
            <a:r>
              <a:rPr lang="en-US" altLang="zh-CN" sz="1600" dirty="0"/>
              <a:t>ECS</a:t>
            </a:r>
            <a:r>
              <a:rPr lang="zh-CN" altLang="en-US" sz="1600" dirty="0"/>
              <a:t>服务器的稳定性得到了显著增强，虽然只是小数点后增加了一位，但代表着服务稳定性的大幅提升。例如，多可用区多实例的可用性从</a:t>
            </a:r>
            <a:r>
              <a:rPr lang="en-US" altLang="zh-CN" sz="1600" dirty="0"/>
              <a:t>99.99%</a:t>
            </a:r>
            <a:r>
              <a:rPr lang="zh-CN" altLang="en-US" sz="1600" dirty="0"/>
              <a:t>提升到</a:t>
            </a:r>
            <a:r>
              <a:rPr lang="en-US" altLang="zh-CN" sz="1600" dirty="0"/>
              <a:t>99.995%</a:t>
            </a:r>
            <a:r>
              <a:rPr lang="zh-CN" altLang="en-US" sz="1600" dirty="0"/>
              <a:t>，意味着每个月服务不可用时间从</a:t>
            </a:r>
            <a:r>
              <a:rPr lang="en-US" altLang="zh-CN" sz="1600" dirty="0"/>
              <a:t>4.32</a:t>
            </a:r>
            <a:r>
              <a:rPr lang="zh-CN" altLang="en-US" sz="1600" dirty="0"/>
              <a:t>分钟缩短至</a:t>
            </a:r>
            <a:r>
              <a:rPr lang="en-US" altLang="zh-CN" sz="1600" dirty="0"/>
              <a:t>2.16</a:t>
            </a:r>
            <a:r>
              <a:rPr lang="zh-CN" altLang="en-US" sz="1600" dirty="0"/>
              <a:t>分钟。这种对</a:t>
            </a:r>
            <a:r>
              <a:rPr lang="en-US" altLang="zh-CN" sz="1600" dirty="0"/>
              <a:t>SLA</a:t>
            </a:r>
            <a:r>
              <a:rPr lang="zh-CN" altLang="en-US" sz="1600" dirty="0"/>
              <a:t>的承诺不仅提升了服务的可靠性，也增强了客户的信任，同时促进了透明度和降低了法律风险。</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3717" y="1191947"/>
            <a:ext cx="3810000" cy="2438400"/>
          </a:xfrm>
          <a:prstGeom prst="rect">
            <a:avLst/>
          </a:prstGeom>
        </p:spPr>
      </p:pic>
    </p:spTree>
    <p:extLst>
      <p:ext uri="{BB962C8B-B14F-4D97-AF65-F5344CB8AC3E}">
        <p14:creationId xmlns:p14="http://schemas.microsoft.com/office/powerpoint/2010/main" val="9319864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endParaRPr lang="en-US" altLang="zh-CN" dirty="0" smtClean="0"/>
          </a:p>
          <a:p>
            <a:pPr>
              <a:defRPr/>
            </a:pPr>
            <a:endParaRPr lang="en-US" altLang="zh-CN" dirty="0"/>
          </a:p>
        </p:txBody>
      </p:sp>
      <p:sp>
        <p:nvSpPr>
          <p:cNvPr id="3" name="文本框 2"/>
          <p:cNvSpPr txBox="1"/>
          <p:nvPr/>
        </p:nvSpPr>
        <p:spPr>
          <a:xfrm>
            <a:off x="268941" y="107576"/>
            <a:ext cx="1546412" cy="523220"/>
          </a:xfrm>
          <a:prstGeom prst="rect">
            <a:avLst/>
          </a:prstGeom>
          <a:noFill/>
        </p:spPr>
        <p:txBody>
          <a:bodyPr wrap="square" rtlCol="0">
            <a:spAutoFit/>
          </a:bodyPr>
          <a:lstStyle/>
          <a:p>
            <a:r>
              <a:rPr lang="zh-CN" altLang="en-US" sz="2800" dirty="0">
                <a:solidFill>
                  <a:schemeClr val="bg1"/>
                </a:solidFill>
              </a:rPr>
              <a:t>协议</a:t>
            </a:r>
          </a:p>
        </p:txBody>
      </p:sp>
      <p:sp>
        <p:nvSpPr>
          <p:cNvPr id="4" name="矩形 3"/>
          <p:cNvSpPr/>
          <p:nvPr/>
        </p:nvSpPr>
        <p:spPr>
          <a:xfrm>
            <a:off x="838365" y="2737231"/>
            <a:ext cx="1431802" cy="1569660"/>
          </a:xfrm>
          <a:prstGeom prst="rect">
            <a:avLst/>
          </a:prstGeom>
        </p:spPr>
        <p:txBody>
          <a:bodyPr wrap="none">
            <a:spAutoFit/>
          </a:bodyPr>
          <a:lstStyle/>
          <a:p>
            <a:pPr algn="r"/>
            <a:r>
              <a:rPr lang="en-US" altLang="zh-CN" sz="9600" b="1" dirty="0">
                <a:gradFill>
                  <a:gsLst>
                    <a:gs pos="0">
                      <a:srgbClr val="5FD4D5"/>
                    </a:gs>
                    <a:gs pos="92000">
                      <a:srgbClr val="43A2C2"/>
                    </a:gs>
                  </a:gsLst>
                  <a:lin ang="5400000" scaled="1"/>
                </a:gradFill>
                <a:cs typeface="+mn-ea"/>
                <a:sym typeface="+mn-lt"/>
              </a:rPr>
              <a:t>04</a:t>
            </a:r>
          </a:p>
        </p:txBody>
      </p:sp>
      <p:sp>
        <p:nvSpPr>
          <p:cNvPr id="6" name="文本框 5"/>
          <p:cNvSpPr txBox="1"/>
          <p:nvPr/>
        </p:nvSpPr>
        <p:spPr>
          <a:xfrm>
            <a:off x="2671075" y="2737231"/>
            <a:ext cx="3735705" cy="460375"/>
          </a:xfrm>
          <a:prstGeom prst="rect">
            <a:avLst/>
          </a:prstGeom>
          <a:noFill/>
        </p:spPr>
        <p:txBody>
          <a:bodyPr wrap="square" rtlCol="0">
            <a:spAutoFit/>
          </a:bodyPr>
          <a:lstStyle/>
          <a:p>
            <a:pPr algn="l"/>
            <a:r>
              <a:rPr lang="zh-CN" altLang="en-US" sz="2400" b="1" dirty="0">
                <a:gradFill>
                  <a:gsLst>
                    <a:gs pos="0">
                      <a:srgbClr val="5FD4D5"/>
                    </a:gs>
                    <a:gs pos="92000">
                      <a:srgbClr val="43A2C2"/>
                    </a:gs>
                  </a:gsLst>
                  <a:lin ang="5400000" scaled="1"/>
                </a:gradFill>
                <a:cs typeface="+mn-ea"/>
                <a:sym typeface="+mn-lt"/>
              </a:rPr>
              <a:t>协议</a:t>
            </a:r>
          </a:p>
        </p:txBody>
      </p:sp>
      <p:pic>
        <p:nvPicPr>
          <p:cNvPr id="7" name="图片 6"/>
          <p:cNvPicPr>
            <a:picLocks noChangeAspect="1"/>
          </p:cNvPicPr>
          <p:nvPr/>
        </p:nvPicPr>
        <p:blipFill>
          <a:blip r:embed="rId2"/>
          <a:stretch>
            <a:fillRect/>
          </a:stretch>
        </p:blipFill>
        <p:spPr>
          <a:xfrm>
            <a:off x="7880465" y="5061940"/>
            <a:ext cx="1263535" cy="1650327"/>
          </a:xfrm>
          <a:prstGeom prst="rect">
            <a:avLst/>
          </a:prstGeom>
        </p:spPr>
      </p:pic>
    </p:spTree>
    <p:extLst>
      <p:ext uri="{BB962C8B-B14F-4D97-AF65-F5344CB8AC3E}">
        <p14:creationId xmlns:p14="http://schemas.microsoft.com/office/powerpoint/2010/main" val="3303982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endParaRPr lang="en-US" altLang="zh-CN" dirty="0" smtClean="0"/>
          </a:p>
          <a:p>
            <a:pPr>
              <a:defRPr/>
            </a:pPr>
            <a:endParaRPr lang="en-US" altLang="zh-CN" dirty="0"/>
          </a:p>
        </p:txBody>
      </p:sp>
      <p:sp>
        <p:nvSpPr>
          <p:cNvPr id="3" name="文本框 2"/>
          <p:cNvSpPr txBox="1"/>
          <p:nvPr/>
        </p:nvSpPr>
        <p:spPr>
          <a:xfrm>
            <a:off x="242047" y="215153"/>
            <a:ext cx="2635624" cy="523220"/>
          </a:xfrm>
          <a:prstGeom prst="rect">
            <a:avLst/>
          </a:prstGeom>
          <a:noFill/>
        </p:spPr>
        <p:txBody>
          <a:bodyPr wrap="square" rtlCol="0">
            <a:spAutoFit/>
          </a:bodyPr>
          <a:lstStyle/>
          <a:p>
            <a:r>
              <a:rPr lang="zh-CN" altLang="en-US" sz="2800" dirty="0">
                <a:solidFill>
                  <a:schemeClr val="bg1"/>
                </a:solidFill>
              </a:rPr>
              <a:t>协议</a:t>
            </a:r>
          </a:p>
        </p:txBody>
      </p:sp>
      <p:grpSp>
        <p:nvGrpSpPr>
          <p:cNvPr id="4" name="组合 135"/>
          <p:cNvGrpSpPr/>
          <p:nvPr/>
        </p:nvGrpSpPr>
        <p:grpSpPr>
          <a:xfrm rot="10800000" flipH="1">
            <a:off x="997528" y="1521228"/>
            <a:ext cx="7597832" cy="4172989"/>
            <a:chOff x="850264" y="1552754"/>
            <a:chExt cx="10491473" cy="4877076"/>
          </a:xfrm>
        </p:grpSpPr>
        <p:grpSp>
          <p:nvGrpSpPr>
            <p:cNvPr id="5" name="组合 134"/>
            <p:cNvGrpSpPr/>
            <p:nvPr/>
          </p:nvGrpSpPr>
          <p:grpSpPr>
            <a:xfrm>
              <a:off x="850264" y="1552754"/>
              <a:ext cx="10491473" cy="4877076"/>
              <a:chOff x="850264" y="1552754"/>
              <a:chExt cx="10491473" cy="4877076"/>
            </a:xfrm>
          </p:grpSpPr>
          <p:sp>
            <p:nvSpPr>
              <p:cNvPr id="9" name="任意多边形 1"/>
              <p:cNvSpPr/>
              <p:nvPr/>
            </p:nvSpPr>
            <p:spPr>
              <a:xfrm>
                <a:off x="850264" y="1552754"/>
                <a:ext cx="10491473" cy="4877076"/>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0" name="组合 133"/>
              <p:cNvGrpSpPr/>
              <p:nvPr/>
            </p:nvGrpSpPr>
            <p:grpSpPr>
              <a:xfrm flipH="1">
                <a:off x="8703444" y="1553441"/>
                <a:ext cx="1573211" cy="303301"/>
                <a:chOff x="8522049" y="1552754"/>
                <a:chExt cx="1547284" cy="303301"/>
              </a:xfrm>
            </p:grpSpPr>
            <p:sp>
              <p:nvSpPr>
                <p:cNvPr id="11" name="平行四边形 10"/>
                <p:cNvSpPr/>
                <p:nvPr/>
              </p:nvSpPr>
              <p:spPr>
                <a:xfrm>
                  <a:off x="9478425" y="1552754"/>
                  <a:ext cx="590908" cy="303301"/>
                </a:xfrm>
                <a:prstGeom prst="parallelogram">
                  <a:avLst>
                    <a:gd name="adj" fmla="val 87809"/>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cs typeface="+mn-ea"/>
                    <a:sym typeface="+mn-lt"/>
                  </a:endParaRPr>
                </a:p>
              </p:txBody>
            </p:sp>
            <p:sp>
              <p:nvSpPr>
                <p:cNvPr id="12" name="平行四边形 11"/>
                <p:cNvSpPr/>
                <p:nvPr/>
              </p:nvSpPr>
              <p:spPr>
                <a:xfrm>
                  <a:off x="9006937" y="1552754"/>
                  <a:ext cx="590908" cy="303301"/>
                </a:xfrm>
                <a:prstGeom prst="parallelogram">
                  <a:avLst>
                    <a:gd name="adj" fmla="val 87809"/>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cs typeface="+mn-ea"/>
                    <a:sym typeface="+mn-lt"/>
                  </a:endParaRPr>
                </a:p>
              </p:txBody>
            </p:sp>
            <p:sp>
              <p:nvSpPr>
                <p:cNvPr id="13" name="平行四边形 12"/>
                <p:cNvSpPr/>
                <p:nvPr/>
              </p:nvSpPr>
              <p:spPr>
                <a:xfrm>
                  <a:off x="8522049" y="1552754"/>
                  <a:ext cx="590908" cy="303301"/>
                </a:xfrm>
                <a:prstGeom prst="parallelogram">
                  <a:avLst>
                    <a:gd name="adj" fmla="val 87809"/>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cs typeface="+mn-ea"/>
                    <a:sym typeface="+mn-lt"/>
                  </a:endParaRPr>
                </a:p>
              </p:txBody>
            </p:sp>
          </p:grpSp>
        </p:grpSp>
        <p:sp>
          <p:nvSpPr>
            <p:cNvPr id="6" name="平行四边形 5"/>
            <p:cNvSpPr/>
            <p:nvPr/>
          </p:nvSpPr>
          <p:spPr>
            <a:xfrm>
              <a:off x="1376073" y="1554130"/>
              <a:ext cx="590908" cy="301925"/>
            </a:xfrm>
            <a:prstGeom prst="parallelogram">
              <a:avLst>
                <a:gd name="adj" fmla="val 87857"/>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cs typeface="+mn-ea"/>
                <a:sym typeface="+mn-lt"/>
              </a:endParaRPr>
            </a:p>
          </p:txBody>
        </p:sp>
        <p:sp>
          <p:nvSpPr>
            <p:cNvPr id="7" name="平行四边形 6"/>
            <p:cNvSpPr/>
            <p:nvPr/>
          </p:nvSpPr>
          <p:spPr>
            <a:xfrm>
              <a:off x="1860961" y="1555506"/>
              <a:ext cx="590908" cy="301925"/>
            </a:xfrm>
            <a:prstGeom prst="parallelogram">
              <a:avLst>
                <a:gd name="adj" fmla="val 87857"/>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cs typeface="+mn-ea"/>
                <a:sym typeface="+mn-lt"/>
              </a:endParaRPr>
            </a:p>
          </p:txBody>
        </p:sp>
        <p:sp>
          <p:nvSpPr>
            <p:cNvPr id="8" name="平行四边形 7"/>
            <p:cNvSpPr/>
            <p:nvPr/>
          </p:nvSpPr>
          <p:spPr>
            <a:xfrm>
              <a:off x="2332449" y="1554130"/>
              <a:ext cx="590908" cy="301925"/>
            </a:xfrm>
            <a:prstGeom prst="parallelogram">
              <a:avLst>
                <a:gd name="adj" fmla="val 87857"/>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cs typeface="+mn-ea"/>
                <a:sym typeface="+mn-lt"/>
              </a:endParaRPr>
            </a:p>
          </p:txBody>
        </p:sp>
      </p:grpSp>
      <p:sp>
        <p:nvSpPr>
          <p:cNvPr id="14" name="文本框 13"/>
          <p:cNvSpPr txBox="1"/>
          <p:nvPr/>
        </p:nvSpPr>
        <p:spPr>
          <a:xfrm>
            <a:off x="1622341" y="2638673"/>
            <a:ext cx="6973019" cy="1126462"/>
          </a:xfrm>
          <a:prstGeom prst="rect">
            <a:avLst/>
          </a:prstGeom>
          <a:noFill/>
        </p:spPr>
        <p:txBody>
          <a:bodyPr wrap="square" rtlCol="0">
            <a:spAutoFit/>
          </a:bodyPr>
          <a:lstStyle/>
          <a:p>
            <a:pPr>
              <a:lnSpc>
                <a:spcPct val="120000"/>
              </a:lnSpc>
            </a:pPr>
            <a:r>
              <a:rPr lang="zh-CN" altLang="en-US" sz="1600" dirty="0" smtClean="0"/>
              <a:t>     在</a:t>
            </a:r>
            <a:r>
              <a:rPr lang="zh-CN" altLang="en-US" sz="1600" dirty="0"/>
              <a:t>数字化时代，高效可靠的网络管理已成为企业运维的核心能力。掌握关键网络管理协议是构建智能化运维体系的</a:t>
            </a:r>
            <a:r>
              <a:rPr lang="zh-CN" altLang="en-US" sz="1600" dirty="0" smtClean="0"/>
              <a:t>基础。在整个大学中，我们所接触到了很多的实验都离不开</a:t>
            </a:r>
            <a:r>
              <a:rPr lang="zh-CN" altLang="en-US" sz="2400" b="1" dirty="0" smtClean="0">
                <a:solidFill>
                  <a:srgbClr val="C00000"/>
                </a:solidFill>
              </a:rPr>
              <a:t>网络协议</a:t>
            </a:r>
            <a:r>
              <a:rPr lang="zh-CN" altLang="en-US" sz="1600" dirty="0" smtClean="0"/>
              <a:t>的存在</a:t>
            </a:r>
            <a:endParaRPr lang="zh-CN" altLang="en-US" sz="1600" dirty="0">
              <a:effectLst/>
              <a:cs typeface="+mn-ea"/>
              <a:sym typeface="+mn-lt"/>
            </a:endParaRPr>
          </a:p>
        </p:txBody>
      </p:sp>
      <p:pic>
        <p:nvPicPr>
          <p:cNvPr id="15" name="图片 14"/>
          <p:cNvPicPr>
            <a:picLocks noChangeAspect="1"/>
          </p:cNvPicPr>
          <p:nvPr/>
        </p:nvPicPr>
        <p:blipFill>
          <a:blip r:embed="rId2"/>
          <a:stretch>
            <a:fillRect/>
          </a:stretch>
        </p:blipFill>
        <p:spPr>
          <a:xfrm>
            <a:off x="7377546" y="4800658"/>
            <a:ext cx="1766454" cy="1967634"/>
          </a:xfrm>
          <a:prstGeom prst="rect">
            <a:avLst/>
          </a:prstGeom>
        </p:spPr>
      </p:pic>
    </p:spTree>
    <p:extLst>
      <p:ext uri="{BB962C8B-B14F-4D97-AF65-F5344CB8AC3E}">
        <p14:creationId xmlns:p14="http://schemas.microsoft.com/office/powerpoint/2010/main" val="3539693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edge">
                                      <p:cBhvr>
                                        <p:cTn id="7" dur="500"/>
                                        <p:tgtEl>
                                          <p:spTgt spid="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childTnLst>
                                </p:cTn>
                              </p:par>
                              <p:par>
                                <p:cTn id="10" presetID="1" presetClass="exit" presetSubtype="0" fill="hold" grpId="1" nodeType="withEffect">
                                  <p:stCondLst>
                                    <p:cond delay="250"/>
                                  </p:stCondLst>
                                  <p:childTnLst>
                                    <p:set>
                                      <p:cBhvr>
                                        <p:cTn id="11" dur="1" fill="hold">
                                          <p:stCondLst>
                                            <p:cond delay="0"/>
                                          </p:stCondLst>
                                        </p:cTn>
                                        <p:tgtEl>
                                          <p:spTgt spid="14"/>
                                        </p:tgtEl>
                                        <p:attrNameLst>
                                          <p:attrName>style.visibility</p:attrName>
                                        </p:attrNameLst>
                                      </p:cBhvr>
                                      <p:to>
                                        <p:strVal val="hidden"/>
                                      </p:to>
                                    </p:set>
                                  </p:childTnLst>
                                </p:cTn>
                              </p:par>
                              <p:par>
                                <p:cTn id="12" presetID="1" presetClass="entr" presetSubtype="0" fill="hold" grpId="2" nodeType="withEffect">
                                  <p:stCondLst>
                                    <p:cond delay="500"/>
                                  </p:stCondLst>
                                  <p:childTnLst>
                                    <p:set>
                                      <p:cBhvr>
                                        <p:cTn id="13" dur="1" fill="hold">
                                          <p:stCondLst>
                                            <p:cond delay="0"/>
                                          </p:stCondLst>
                                        </p:cTn>
                                        <p:tgtEl>
                                          <p:spTgt spid="14"/>
                                        </p:tgtEl>
                                        <p:attrNameLst>
                                          <p:attrName>style.visibility</p:attrName>
                                        </p:attrNameLst>
                                      </p:cBhvr>
                                      <p:to>
                                        <p:strVal val="visible"/>
                                      </p:to>
                                    </p:set>
                                  </p:childTnLst>
                                </p:cTn>
                              </p:par>
                              <p:par>
                                <p:cTn id="14" presetID="1" presetClass="exit" presetSubtype="0" fill="hold" grpId="3" nodeType="withEffect">
                                  <p:stCondLst>
                                    <p:cond delay="750"/>
                                  </p:stCondLst>
                                  <p:childTnLst>
                                    <p:set>
                                      <p:cBhvr>
                                        <p:cTn id="15" dur="1" fill="hold">
                                          <p:stCondLst>
                                            <p:cond delay="0"/>
                                          </p:stCondLst>
                                        </p:cTn>
                                        <p:tgtEl>
                                          <p:spTgt spid="14"/>
                                        </p:tgtEl>
                                        <p:attrNameLst>
                                          <p:attrName>style.visibility</p:attrName>
                                        </p:attrNameLst>
                                      </p:cBhvr>
                                      <p:to>
                                        <p:strVal val="hidden"/>
                                      </p:to>
                                    </p:set>
                                  </p:childTnLst>
                                </p:cTn>
                              </p:par>
                              <p:par>
                                <p:cTn id="16" presetID="1" presetClass="entr" presetSubtype="0" fill="hold" grpId="4" nodeType="withEffect">
                                  <p:stCondLst>
                                    <p:cond delay="1000"/>
                                  </p:stCondLst>
                                  <p:childTnLst>
                                    <p:set>
                                      <p:cBhvr>
                                        <p:cTn id="17"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4" grpId="2"/>
      <p:bldP spid="14" grpId="3"/>
      <p:bldP spid="14" grpId="4"/>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endParaRPr lang="en-US" altLang="zh-CN" dirty="0" smtClean="0"/>
          </a:p>
          <a:p>
            <a:pPr>
              <a:defRPr/>
            </a:pPr>
            <a:endParaRPr lang="en-US" altLang="zh-CN" dirty="0"/>
          </a:p>
          <a:p>
            <a:pPr>
              <a:defRPr/>
            </a:pPr>
            <a:endParaRPr lang="en-US" altLang="zh-CN" dirty="0" smtClean="0"/>
          </a:p>
          <a:p>
            <a:pPr>
              <a:defRPr/>
            </a:pPr>
            <a:r>
              <a:rPr lang="en-US" altLang="zh-CN" dirty="0"/>
              <a:t> </a:t>
            </a:r>
          </a:p>
        </p:txBody>
      </p:sp>
      <p:pic>
        <p:nvPicPr>
          <p:cNvPr id="3" name="图片 2"/>
          <p:cNvPicPr>
            <a:picLocks noChangeAspect="1"/>
          </p:cNvPicPr>
          <p:nvPr/>
        </p:nvPicPr>
        <p:blipFill>
          <a:blip r:embed="rId2"/>
          <a:stretch>
            <a:fillRect/>
          </a:stretch>
        </p:blipFill>
        <p:spPr>
          <a:xfrm>
            <a:off x="7377546" y="4800658"/>
            <a:ext cx="1766454" cy="1967634"/>
          </a:xfrm>
          <a:prstGeom prst="rect">
            <a:avLst/>
          </a:prstGeom>
        </p:spPr>
      </p:pic>
      <p:sp>
        <p:nvSpPr>
          <p:cNvPr id="4" name="文本框 3"/>
          <p:cNvSpPr txBox="1"/>
          <p:nvPr/>
        </p:nvSpPr>
        <p:spPr>
          <a:xfrm>
            <a:off x="201707" y="188259"/>
            <a:ext cx="2998694" cy="523220"/>
          </a:xfrm>
          <a:prstGeom prst="rect">
            <a:avLst/>
          </a:prstGeom>
          <a:noFill/>
        </p:spPr>
        <p:txBody>
          <a:bodyPr wrap="square" rtlCol="0">
            <a:spAutoFit/>
          </a:bodyPr>
          <a:lstStyle/>
          <a:p>
            <a:r>
              <a:rPr lang="zh-CN" altLang="en-US" sz="2800" dirty="0" smtClean="0">
                <a:solidFill>
                  <a:schemeClr val="bg1"/>
                </a:solidFill>
              </a:rPr>
              <a:t>常用的协议</a:t>
            </a:r>
            <a:endParaRPr lang="zh-CN" altLang="en-US" sz="2800" dirty="0">
              <a:solidFill>
                <a:schemeClr val="bg1"/>
              </a:solidFill>
            </a:endParaRPr>
          </a:p>
        </p:txBody>
      </p:sp>
      <p:sp>
        <p:nvSpPr>
          <p:cNvPr id="5" name="矩形 4"/>
          <p:cNvSpPr/>
          <p:nvPr/>
        </p:nvSpPr>
        <p:spPr>
          <a:xfrm>
            <a:off x="539052" y="1290298"/>
            <a:ext cx="1229567" cy="437043"/>
          </a:xfrm>
          <a:prstGeom prst="rect">
            <a:avLst/>
          </a:prstGeom>
        </p:spPr>
        <p:txBody>
          <a:bodyPr wrap="none">
            <a:spAutoFit/>
          </a:bodyPr>
          <a:lstStyle/>
          <a:p>
            <a:pPr marL="342900" indent="-342900">
              <a:lnSpc>
                <a:spcPct val="120000"/>
              </a:lnSpc>
              <a:buFont typeface="Wingdings" charset="2"/>
              <a:buChar char="n"/>
            </a:pPr>
            <a:r>
              <a:rPr lang="en-US" altLang="zh-CN" sz="2000" b="1" dirty="0">
                <a:gradFill>
                  <a:gsLst>
                    <a:gs pos="0">
                      <a:srgbClr val="5FD4D5"/>
                    </a:gs>
                    <a:gs pos="99000">
                      <a:srgbClr val="43A2C2"/>
                    </a:gs>
                  </a:gsLst>
                  <a:lin ang="5400000" scaled="1"/>
                </a:gradFill>
                <a:cs typeface="+mn-ea"/>
                <a:sym typeface="+mn-lt"/>
              </a:rPr>
              <a:t>TCP/IP</a:t>
            </a:r>
          </a:p>
        </p:txBody>
      </p:sp>
      <p:sp>
        <p:nvSpPr>
          <p:cNvPr id="6" name="文本框 5">
            <a:extLst>
              <a:ext uri="{FF2B5EF4-FFF2-40B4-BE49-F238E27FC236}">
                <a16:creationId xmlns:a16="http://schemas.microsoft.com/office/drawing/2014/main" id="{CFCDB4A9-EF71-4223-9F8E-199F2F4DD046}"/>
              </a:ext>
            </a:extLst>
          </p:cNvPr>
          <p:cNvSpPr txBox="1"/>
          <p:nvPr/>
        </p:nvSpPr>
        <p:spPr>
          <a:xfrm>
            <a:off x="539052" y="1958372"/>
            <a:ext cx="4013200" cy="523220"/>
          </a:xfrm>
          <a:prstGeom prst="rect">
            <a:avLst/>
          </a:prstGeom>
          <a:noFill/>
          <a:ln w="6350">
            <a:solidFill>
              <a:srgbClr val="5FD4D5"/>
            </a:solidFill>
            <a:prstDash val="lgDash"/>
          </a:ln>
        </p:spPr>
        <p:txBody>
          <a:bodyPr wrap="square" rtlCol="0">
            <a:spAutoFit/>
          </a:bodyPr>
          <a:lstStyle/>
          <a:p>
            <a:r>
              <a:rPr lang="zh-CN" altLang="en-US" sz="1400" dirty="0" smtClean="0">
                <a:gradFill>
                  <a:gsLst>
                    <a:gs pos="0">
                      <a:srgbClr val="5FD4D5"/>
                    </a:gs>
                    <a:gs pos="99000">
                      <a:srgbClr val="43A2C2"/>
                    </a:gs>
                  </a:gsLst>
                  <a:lin ang="5400000" scaled="1"/>
                </a:gradFill>
                <a:cs typeface="+mn-ea"/>
                <a:sym typeface="+mn-lt"/>
              </a:rPr>
              <a:t>是 </a:t>
            </a:r>
            <a:r>
              <a:rPr lang="en-US" altLang="zh-CN" sz="1400" dirty="0" smtClean="0">
                <a:gradFill>
                  <a:gsLst>
                    <a:gs pos="0">
                      <a:srgbClr val="5FD4D5"/>
                    </a:gs>
                    <a:gs pos="99000">
                      <a:srgbClr val="43A2C2"/>
                    </a:gs>
                  </a:gsLst>
                  <a:lin ang="5400000" scaled="1"/>
                </a:gradFill>
                <a:cs typeface="+mn-ea"/>
                <a:sym typeface="+mn-lt"/>
              </a:rPr>
              <a:t>internet</a:t>
            </a:r>
            <a:r>
              <a:rPr lang="zh-CN" altLang="en-US" sz="1400" dirty="0" smtClean="0">
                <a:gradFill>
                  <a:gsLst>
                    <a:gs pos="0">
                      <a:srgbClr val="5FD4D5"/>
                    </a:gs>
                    <a:gs pos="99000">
                      <a:srgbClr val="43A2C2"/>
                    </a:gs>
                  </a:gsLst>
                  <a:lin ang="5400000" scaled="1"/>
                </a:gradFill>
                <a:cs typeface="+mn-ea"/>
                <a:sym typeface="+mn-lt"/>
              </a:rPr>
              <a:t>使用的协议体系，是大多数网络采用的协议。</a:t>
            </a:r>
            <a:endParaRPr lang="en-US" sz="1400" dirty="0">
              <a:gradFill>
                <a:gsLst>
                  <a:gs pos="0">
                    <a:srgbClr val="5FD4D5"/>
                  </a:gs>
                  <a:gs pos="99000">
                    <a:srgbClr val="43A2C2"/>
                  </a:gs>
                </a:gsLst>
                <a:lin ang="5400000" scaled="1"/>
              </a:gradFill>
              <a:cs typeface="+mn-ea"/>
              <a:sym typeface="+mn-lt"/>
            </a:endParaRPr>
          </a:p>
        </p:txBody>
      </p:sp>
      <p:sp>
        <p:nvSpPr>
          <p:cNvPr id="7" name="文本框 6">
            <a:extLst>
              <a:ext uri="{FF2B5EF4-FFF2-40B4-BE49-F238E27FC236}">
                <a16:creationId xmlns:a16="http://schemas.microsoft.com/office/drawing/2014/main" id="{46A79A10-4F85-4034-AF2F-26DF1951FF3A}"/>
              </a:ext>
            </a:extLst>
          </p:cNvPr>
          <p:cNvSpPr txBox="1"/>
          <p:nvPr/>
        </p:nvSpPr>
        <p:spPr>
          <a:xfrm>
            <a:off x="486056" y="2798801"/>
            <a:ext cx="1125629" cy="464166"/>
          </a:xfrm>
          <a:prstGeom prst="rect">
            <a:avLst/>
          </a:prstGeom>
          <a:noFill/>
        </p:spPr>
        <p:txBody>
          <a:bodyPr wrap="none" rtlCol="0">
            <a:spAutoFit/>
          </a:bodyPr>
          <a:lstStyle/>
          <a:p>
            <a:pPr marL="342900" indent="-342900">
              <a:lnSpc>
                <a:spcPct val="120000"/>
              </a:lnSpc>
              <a:buFont typeface="Wingdings" charset="2"/>
              <a:buChar char="n"/>
            </a:pPr>
            <a:r>
              <a:rPr lang="en-US" sz="2200" b="1" dirty="0" smtClean="0">
                <a:gradFill>
                  <a:gsLst>
                    <a:gs pos="0">
                      <a:srgbClr val="5FD4D5"/>
                    </a:gs>
                    <a:gs pos="99000">
                      <a:srgbClr val="43A2C2"/>
                    </a:gs>
                  </a:gsLst>
                  <a:lin ang="5400000" scaled="1"/>
                </a:gradFill>
                <a:cs typeface="+mn-ea"/>
                <a:sym typeface="+mn-lt"/>
              </a:rPr>
              <a:t>ARP</a:t>
            </a:r>
            <a:endParaRPr lang="en-US" sz="2200" b="1" dirty="0">
              <a:gradFill>
                <a:gsLst>
                  <a:gs pos="0">
                    <a:srgbClr val="5FD4D5"/>
                  </a:gs>
                  <a:gs pos="99000">
                    <a:srgbClr val="43A2C2"/>
                  </a:gs>
                </a:gsLst>
                <a:lin ang="5400000" scaled="1"/>
              </a:gradFill>
              <a:cs typeface="+mn-ea"/>
              <a:sym typeface="+mn-lt"/>
            </a:endParaRPr>
          </a:p>
        </p:txBody>
      </p:sp>
      <p:sp>
        <p:nvSpPr>
          <p:cNvPr id="8" name="文本框 7">
            <a:extLst>
              <a:ext uri="{FF2B5EF4-FFF2-40B4-BE49-F238E27FC236}">
                <a16:creationId xmlns:a16="http://schemas.microsoft.com/office/drawing/2014/main" id="{24F17B5D-9E92-45A0-8137-2EB05F984CCB}"/>
              </a:ext>
            </a:extLst>
          </p:cNvPr>
          <p:cNvSpPr txBox="1"/>
          <p:nvPr/>
        </p:nvSpPr>
        <p:spPr>
          <a:xfrm>
            <a:off x="539052" y="3420708"/>
            <a:ext cx="4013200" cy="307777"/>
          </a:xfrm>
          <a:prstGeom prst="rect">
            <a:avLst/>
          </a:prstGeom>
          <a:noFill/>
          <a:ln w="6350">
            <a:solidFill>
              <a:srgbClr val="5FD4D5"/>
            </a:solidFill>
            <a:prstDash val="lgDash"/>
          </a:ln>
        </p:spPr>
        <p:txBody>
          <a:bodyPr wrap="square" rtlCol="0">
            <a:spAutoFit/>
          </a:bodyPr>
          <a:lstStyle/>
          <a:p>
            <a:r>
              <a:rPr lang="zh-CN" altLang="en-US" sz="1400" dirty="0" smtClean="0">
                <a:gradFill>
                  <a:gsLst>
                    <a:gs pos="0">
                      <a:srgbClr val="5FD4D5"/>
                    </a:gs>
                    <a:gs pos="99000">
                      <a:srgbClr val="43A2C2"/>
                    </a:gs>
                  </a:gsLst>
                  <a:lin ang="5400000" scaled="1"/>
                </a:gradFill>
                <a:cs typeface="+mn-ea"/>
                <a:sym typeface="+mn-lt"/>
              </a:rPr>
              <a:t>能查询</a:t>
            </a:r>
            <a:r>
              <a:rPr lang="en-US" altLang="zh-CN" sz="1400" dirty="0" smtClean="0">
                <a:gradFill>
                  <a:gsLst>
                    <a:gs pos="0">
                      <a:srgbClr val="5FD4D5"/>
                    </a:gs>
                    <a:gs pos="99000">
                      <a:srgbClr val="43A2C2"/>
                    </a:gs>
                  </a:gsLst>
                  <a:lin ang="5400000" scaled="1"/>
                </a:gradFill>
                <a:cs typeface="+mn-ea"/>
                <a:sym typeface="+mn-lt"/>
              </a:rPr>
              <a:t>IP</a:t>
            </a:r>
            <a:r>
              <a:rPr lang="zh-CN" altLang="en-US" sz="1400" dirty="0" smtClean="0">
                <a:gradFill>
                  <a:gsLst>
                    <a:gs pos="0">
                      <a:srgbClr val="5FD4D5"/>
                    </a:gs>
                    <a:gs pos="99000">
                      <a:srgbClr val="43A2C2"/>
                    </a:gs>
                  </a:gsLst>
                  <a:lin ang="5400000" scaled="1"/>
                </a:gradFill>
                <a:cs typeface="+mn-ea"/>
                <a:sym typeface="+mn-lt"/>
              </a:rPr>
              <a:t>地址对应的</a:t>
            </a:r>
            <a:r>
              <a:rPr lang="en-US" altLang="zh-CN" sz="1400" dirty="0" smtClean="0">
                <a:gradFill>
                  <a:gsLst>
                    <a:gs pos="0">
                      <a:srgbClr val="5FD4D5"/>
                    </a:gs>
                    <a:gs pos="99000">
                      <a:srgbClr val="43A2C2"/>
                    </a:gs>
                  </a:gsLst>
                  <a:lin ang="5400000" scaled="1"/>
                </a:gradFill>
                <a:cs typeface="+mn-ea"/>
                <a:sym typeface="+mn-lt"/>
              </a:rPr>
              <a:t>MAC</a:t>
            </a:r>
            <a:r>
              <a:rPr lang="zh-CN" altLang="en-US" sz="1400" dirty="0" smtClean="0">
                <a:gradFill>
                  <a:gsLst>
                    <a:gs pos="0">
                      <a:srgbClr val="5FD4D5"/>
                    </a:gs>
                    <a:gs pos="99000">
                      <a:srgbClr val="43A2C2"/>
                    </a:gs>
                  </a:gsLst>
                  <a:lin ang="5400000" scaled="1"/>
                </a:gradFill>
                <a:cs typeface="+mn-ea"/>
                <a:sym typeface="+mn-lt"/>
              </a:rPr>
              <a:t>地址的协议</a:t>
            </a:r>
            <a:endParaRPr lang="en-US" sz="1400" dirty="0">
              <a:gradFill>
                <a:gsLst>
                  <a:gs pos="0">
                    <a:srgbClr val="5FD4D5"/>
                  </a:gs>
                  <a:gs pos="99000">
                    <a:srgbClr val="43A2C2"/>
                  </a:gs>
                </a:gsLst>
                <a:lin ang="5400000" scaled="1"/>
              </a:gradFill>
              <a:cs typeface="+mn-ea"/>
              <a:sym typeface="+mn-lt"/>
            </a:endParaRPr>
          </a:p>
        </p:txBody>
      </p:sp>
      <p:sp>
        <p:nvSpPr>
          <p:cNvPr id="9" name="文本框 8">
            <a:extLst>
              <a:ext uri="{FF2B5EF4-FFF2-40B4-BE49-F238E27FC236}">
                <a16:creationId xmlns:a16="http://schemas.microsoft.com/office/drawing/2014/main" id="{3E792B14-3AD4-4736-BF1B-44B287FD7CC8}"/>
              </a:ext>
            </a:extLst>
          </p:cNvPr>
          <p:cNvSpPr txBox="1"/>
          <p:nvPr/>
        </p:nvSpPr>
        <p:spPr>
          <a:xfrm>
            <a:off x="539052" y="4329646"/>
            <a:ext cx="1159292" cy="464166"/>
          </a:xfrm>
          <a:prstGeom prst="rect">
            <a:avLst/>
          </a:prstGeom>
          <a:noFill/>
        </p:spPr>
        <p:txBody>
          <a:bodyPr wrap="none" rtlCol="0">
            <a:spAutoFit/>
          </a:bodyPr>
          <a:lstStyle/>
          <a:p>
            <a:pPr marL="342900" indent="-342900">
              <a:lnSpc>
                <a:spcPct val="120000"/>
              </a:lnSpc>
              <a:buFont typeface="Wingdings" charset="2"/>
              <a:buChar char="n"/>
            </a:pPr>
            <a:r>
              <a:rPr lang="en-US" sz="2200" b="1" dirty="0" smtClean="0">
                <a:gradFill>
                  <a:gsLst>
                    <a:gs pos="0">
                      <a:srgbClr val="5FD4D5"/>
                    </a:gs>
                    <a:gs pos="99000">
                      <a:srgbClr val="43A2C2"/>
                    </a:gs>
                  </a:gsLst>
                  <a:lin ang="5400000" scaled="1"/>
                </a:gradFill>
                <a:cs typeface="+mn-ea"/>
                <a:sym typeface="+mn-lt"/>
              </a:rPr>
              <a:t>UDP</a:t>
            </a:r>
            <a:endParaRPr lang="en-US" sz="2200" b="1" dirty="0">
              <a:gradFill>
                <a:gsLst>
                  <a:gs pos="0">
                    <a:srgbClr val="5FD4D5"/>
                  </a:gs>
                  <a:gs pos="99000">
                    <a:srgbClr val="43A2C2"/>
                  </a:gs>
                </a:gsLst>
                <a:lin ang="5400000" scaled="1"/>
              </a:gradFill>
              <a:cs typeface="+mn-ea"/>
              <a:sym typeface="+mn-lt"/>
            </a:endParaRPr>
          </a:p>
        </p:txBody>
      </p:sp>
      <p:sp>
        <p:nvSpPr>
          <p:cNvPr id="10" name="文本框 9">
            <a:extLst>
              <a:ext uri="{FF2B5EF4-FFF2-40B4-BE49-F238E27FC236}">
                <a16:creationId xmlns:a16="http://schemas.microsoft.com/office/drawing/2014/main" id="{8D0ED468-F44B-41C7-9E1B-4857E390DA36}"/>
              </a:ext>
            </a:extLst>
          </p:cNvPr>
          <p:cNvSpPr txBox="1"/>
          <p:nvPr/>
        </p:nvSpPr>
        <p:spPr>
          <a:xfrm>
            <a:off x="539052" y="4992260"/>
            <a:ext cx="4013200" cy="307777"/>
          </a:xfrm>
          <a:prstGeom prst="rect">
            <a:avLst/>
          </a:prstGeom>
          <a:noFill/>
          <a:ln w="6350">
            <a:solidFill>
              <a:srgbClr val="5FD4D5"/>
            </a:solidFill>
            <a:prstDash val="lgDash"/>
          </a:ln>
        </p:spPr>
        <p:txBody>
          <a:bodyPr wrap="square" rtlCol="0">
            <a:spAutoFit/>
          </a:bodyPr>
          <a:lstStyle/>
          <a:p>
            <a:r>
              <a:rPr lang="zh-CN" altLang="en-US" sz="1400" dirty="0" smtClean="0">
                <a:gradFill>
                  <a:gsLst>
                    <a:gs pos="0">
                      <a:srgbClr val="5FD4D5"/>
                    </a:gs>
                    <a:gs pos="99000">
                      <a:srgbClr val="43A2C2"/>
                    </a:gs>
                  </a:gsLst>
                  <a:lin ang="5400000" scaled="1"/>
                </a:gradFill>
                <a:cs typeface="+mn-ea"/>
                <a:sym typeface="+mn-lt"/>
              </a:rPr>
              <a:t>提供不可靠的无连接服务</a:t>
            </a:r>
            <a:endParaRPr lang="en-US" sz="1400" dirty="0">
              <a:gradFill>
                <a:gsLst>
                  <a:gs pos="0">
                    <a:srgbClr val="5FD4D5"/>
                  </a:gs>
                  <a:gs pos="99000">
                    <a:srgbClr val="43A2C2"/>
                  </a:gs>
                </a:gsLst>
                <a:lin ang="5400000" scaled="1"/>
              </a:gradFill>
              <a:cs typeface="+mn-ea"/>
              <a:sym typeface="+mn-lt"/>
            </a:endParaRPr>
          </a:p>
        </p:txBody>
      </p:sp>
      <p:sp>
        <p:nvSpPr>
          <p:cNvPr id="11" name="文本框 10">
            <a:extLst>
              <a:ext uri="{FF2B5EF4-FFF2-40B4-BE49-F238E27FC236}">
                <a16:creationId xmlns:a16="http://schemas.microsoft.com/office/drawing/2014/main" id="{78B6FE90-66D0-4A57-B825-7CBE6692FBF3}"/>
              </a:ext>
            </a:extLst>
          </p:cNvPr>
          <p:cNvSpPr txBox="1"/>
          <p:nvPr/>
        </p:nvSpPr>
        <p:spPr>
          <a:xfrm>
            <a:off x="5200198" y="711479"/>
            <a:ext cx="1856598" cy="464166"/>
          </a:xfrm>
          <a:prstGeom prst="rect">
            <a:avLst/>
          </a:prstGeom>
          <a:noFill/>
        </p:spPr>
        <p:txBody>
          <a:bodyPr wrap="none" rtlCol="0">
            <a:spAutoFit/>
          </a:bodyPr>
          <a:lstStyle/>
          <a:p>
            <a:pPr marL="342900" indent="-342900">
              <a:lnSpc>
                <a:spcPct val="120000"/>
              </a:lnSpc>
              <a:buFont typeface="Wingdings" charset="2"/>
              <a:buChar char="n"/>
            </a:pPr>
            <a:r>
              <a:rPr lang="en-US" sz="2200" b="1" dirty="0" smtClean="0">
                <a:gradFill>
                  <a:gsLst>
                    <a:gs pos="0">
                      <a:srgbClr val="5FD4D5"/>
                    </a:gs>
                    <a:gs pos="99000">
                      <a:srgbClr val="43A2C2"/>
                    </a:gs>
                  </a:gsLst>
                  <a:lin ang="5400000" scaled="1"/>
                </a:gradFill>
                <a:cs typeface="+mn-ea"/>
                <a:sym typeface="+mn-lt"/>
              </a:rPr>
              <a:t>ICMP</a:t>
            </a:r>
            <a:r>
              <a:rPr lang="zh-CN" altLang="en-US" sz="2200" b="1" dirty="0" smtClean="0">
                <a:gradFill>
                  <a:gsLst>
                    <a:gs pos="0">
                      <a:srgbClr val="5FD4D5"/>
                    </a:gs>
                    <a:gs pos="99000">
                      <a:srgbClr val="43A2C2"/>
                    </a:gs>
                  </a:gsLst>
                  <a:lin ang="5400000" scaled="1"/>
                </a:gradFill>
                <a:cs typeface="+mn-ea"/>
                <a:sym typeface="+mn-lt"/>
              </a:rPr>
              <a:t>协议</a:t>
            </a:r>
            <a:endParaRPr lang="en-US" sz="2200" b="1" dirty="0">
              <a:gradFill>
                <a:gsLst>
                  <a:gs pos="0">
                    <a:srgbClr val="5FD4D5"/>
                  </a:gs>
                  <a:gs pos="99000">
                    <a:srgbClr val="43A2C2"/>
                  </a:gs>
                </a:gsLst>
                <a:lin ang="5400000" scaled="1"/>
              </a:gradFill>
              <a:cs typeface="+mn-ea"/>
              <a:sym typeface="+mn-lt"/>
            </a:endParaRPr>
          </a:p>
        </p:txBody>
      </p:sp>
      <p:sp>
        <p:nvSpPr>
          <p:cNvPr id="12" name="文本框 11">
            <a:extLst>
              <a:ext uri="{FF2B5EF4-FFF2-40B4-BE49-F238E27FC236}">
                <a16:creationId xmlns:a16="http://schemas.microsoft.com/office/drawing/2014/main" id="{F6D6AF1B-E939-4D94-9247-7DFFCBFFF5D7}"/>
              </a:ext>
            </a:extLst>
          </p:cNvPr>
          <p:cNvSpPr txBox="1"/>
          <p:nvPr/>
        </p:nvSpPr>
        <p:spPr>
          <a:xfrm>
            <a:off x="5130800" y="1290298"/>
            <a:ext cx="4013200" cy="738664"/>
          </a:xfrm>
          <a:prstGeom prst="rect">
            <a:avLst/>
          </a:prstGeom>
          <a:noFill/>
          <a:ln w="6350">
            <a:solidFill>
              <a:srgbClr val="5FD4D5"/>
            </a:solidFill>
            <a:prstDash val="lgDash"/>
          </a:ln>
        </p:spPr>
        <p:txBody>
          <a:bodyPr wrap="square" rtlCol="0">
            <a:spAutoFit/>
          </a:bodyPr>
          <a:lstStyle/>
          <a:p>
            <a:r>
              <a:rPr lang="zh-CN" altLang="en-US" sz="1400" dirty="0" smtClean="0">
                <a:gradFill>
                  <a:gsLst>
                    <a:gs pos="0">
                      <a:srgbClr val="5FD4D5"/>
                    </a:gs>
                    <a:gs pos="99000">
                      <a:srgbClr val="43A2C2"/>
                    </a:gs>
                  </a:gsLst>
                  <a:lin ang="5400000" scaled="1"/>
                </a:gradFill>
                <a:cs typeface="+mn-ea"/>
                <a:sym typeface="+mn-lt"/>
              </a:rPr>
              <a:t>将信息由发现错误 的主机或路由器发回信源主机。在进行数据报文发送前，</a:t>
            </a:r>
            <a:r>
              <a:rPr lang="en-US" altLang="zh-CN" sz="1400" dirty="0" smtClean="0">
                <a:gradFill>
                  <a:gsLst>
                    <a:gs pos="0">
                      <a:srgbClr val="5FD4D5"/>
                    </a:gs>
                    <a:gs pos="99000">
                      <a:srgbClr val="43A2C2"/>
                    </a:gs>
                  </a:gsLst>
                  <a:lin ang="5400000" scaled="1"/>
                </a:gradFill>
                <a:cs typeface="+mn-ea"/>
                <a:sym typeface="+mn-lt"/>
              </a:rPr>
              <a:t>ICMP</a:t>
            </a:r>
            <a:r>
              <a:rPr lang="zh-CN" altLang="en-US" sz="1400" dirty="0" smtClean="0">
                <a:gradFill>
                  <a:gsLst>
                    <a:gs pos="0">
                      <a:srgbClr val="5FD4D5"/>
                    </a:gs>
                    <a:gs pos="99000">
                      <a:srgbClr val="43A2C2"/>
                    </a:gs>
                  </a:gsLst>
                  <a:lin ang="5400000" scaled="1"/>
                </a:gradFill>
                <a:cs typeface="+mn-ea"/>
                <a:sym typeface="+mn-lt"/>
              </a:rPr>
              <a:t>还可以确认信宿主机是否存在或检查路由器的状态</a:t>
            </a:r>
            <a:endParaRPr lang="en-US" sz="1400" dirty="0">
              <a:gradFill>
                <a:gsLst>
                  <a:gs pos="0">
                    <a:srgbClr val="5FD4D5"/>
                  </a:gs>
                  <a:gs pos="99000">
                    <a:srgbClr val="43A2C2"/>
                  </a:gs>
                </a:gsLst>
                <a:lin ang="5400000" scaled="1"/>
              </a:gradFill>
              <a:cs typeface="+mn-ea"/>
              <a:sym typeface="+mn-lt"/>
            </a:endParaRPr>
          </a:p>
        </p:txBody>
      </p:sp>
      <p:sp>
        <p:nvSpPr>
          <p:cNvPr id="14" name="文本框 13">
            <a:extLst>
              <a:ext uri="{FF2B5EF4-FFF2-40B4-BE49-F238E27FC236}">
                <a16:creationId xmlns:a16="http://schemas.microsoft.com/office/drawing/2014/main" id="{DA11BDA2-3F02-444B-B2D7-6A9AC30CA103}"/>
              </a:ext>
            </a:extLst>
          </p:cNvPr>
          <p:cNvSpPr txBox="1"/>
          <p:nvPr/>
        </p:nvSpPr>
        <p:spPr>
          <a:xfrm>
            <a:off x="5200198" y="2487848"/>
            <a:ext cx="1322798" cy="464166"/>
          </a:xfrm>
          <a:prstGeom prst="rect">
            <a:avLst/>
          </a:prstGeom>
          <a:noFill/>
        </p:spPr>
        <p:txBody>
          <a:bodyPr wrap="none" rtlCol="0">
            <a:spAutoFit/>
          </a:bodyPr>
          <a:lstStyle/>
          <a:p>
            <a:pPr marL="342900" indent="-342900">
              <a:lnSpc>
                <a:spcPct val="120000"/>
              </a:lnSpc>
              <a:buFont typeface="Wingdings" charset="2"/>
              <a:buChar char="n"/>
            </a:pPr>
            <a:r>
              <a:rPr lang="en-US" sz="2200" b="1" dirty="0" smtClean="0">
                <a:gradFill>
                  <a:gsLst>
                    <a:gs pos="0">
                      <a:srgbClr val="5FD4D5"/>
                    </a:gs>
                    <a:gs pos="99000">
                      <a:srgbClr val="43A2C2"/>
                    </a:gs>
                  </a:gsLst>
                  <a:lin ang="5400000" scaled="1"/>
                </a:gradFill>
                <a:cs typeface="+mn-ea"/>
                <a:sym typeface="+mn-lt"/>
              </a:rPr>
              <a:t>RARP</a:t>
            </a:r>
            <a:endParaRPr lang="en-US" sz="2200" b="1" dirty="0">
              <a:gradFill>
                <a:gsLst>
                  <a:gs pos="0">
                    <a:srgbClr val="5FD4D5"/>
                  </a:gs>
                  <a:gs pos="99000">
                    <a:srgbClr val="43A2C2"/>
                  </a:gs>
                </a:gsLst>
                <a:lin ang="5400000" scaled="1"/>
              </a:gradFill>
              <a:cs typeface="+mn-ea"/>
              <a:sym typeface="+mn-lt"/>
            </a:endParaRPr>
          </a:p>
        </p:txBody>
      </p:sp>
      <p:sp>
        <p:nvSpPr>
          <p:cNvPr id="15" name="文本框 14">
            <a:extLst>
              <a:ext uri="{FF2B5EF4-FFF2-40B4-BE49-F238E27FC236}">
                <a16:creationId xmlns:a16="http://schemas.microsoft.com/office/drawing/2014/main" id="{3D4D28A8-B7F6-4831-A2A5-46D80AC9BBE6}"/>
              </a:ext>
            </a:extLst>
          </p:cNvPr>
          <p:cNvSpPr txBox="1"/>
          <p:nvPr/>
        </p:nvSpPr>
        <p:spPr>
          <a:xfrm>
            <a:off x="5130800" y="3103061"/>
            <a:ext cx="4013200" cy="523220"/>
          </a:xfrm>
          <a:prstGeom prst="rect">
            <a:avLst/>
          </a:prstGeom>
          <a:noFill/>
          <a:ln w="6350">
            <a:solidFill>
              <a:srgbClr val="5FD4D5"/>
            </a:solidFill>
            <a:prstDash val="lgDash"/>
          </a:ln>
        </p:spPr>
        <p:txBody>
          <a:bodyPr wrap="square" rtlCol="0">
            <a:spAutoFit/>
          </a:bodyPr>
          <a:lstStyle/>
          <a:p>
            <a:r>
              <a:rPr lang="zh-CN" altLang="en-US" sz="1400" dirty="0" smtClean="0">
                <a:gradFill>
                  <a:gsLst>
                    <a:gs pos="0">
                      <a:srgbClr val="5FD4D5"/>
                    </a:gs>
                    <a:gs pos="99000">
                      <a:srgbClr val="43A2C2"/>
                    </a:gs>
                  </a:gsLst>
                  <a:lin ang="5400000" scaled="1"/>
                </a:gradFill>
                <a:cs typeface="+mn-ea"/>
                <a:sym typeface="+mn-lt"/>
              </a:rPr>
              <a:t>作用与</a:t>
            </a:r>
            <a:r>
              <a:rPr lang="en-US" altLang="zh-CN" sz="1400" dirty="0" smtClean="0">
                <a:gradFill>
                  <a:gsLst>
                    <a:gs pos="0">
                      <a:srgbClr val="5FD4D5"/>
                    </a:gs>
                    <a:gs pos="99000">
                      <a:srgbClr val="43A2C2"/>
                    </a:gs>
                  </a:gsLst>
                  <a:lin ang="5400000" scaled="1"/>
                </a:gradFill>
                <a:cs typeface="+mn-ea"/>
                <a:sym typeface="+mn-lt"/>
              </a:rPr>
              <a:t>ARP</a:t>
            </a:r>
            <a:r>
              <a:rPr lang="zh-CN" altLang="en-US" sz="1400" dirty="0" smtClean="0">
                <a:gradFill>
                  <a:gsLst>
                    <a:gs pos="0">
                      <a:srgbClr val="5FD4D5"/>
                    </a:gs>
                    <a:gs pos="99000">
                      <a:srgbClr val="43A2C2"/>
                    </a:gs>
                  </a:gsLst>
                  <a:lin ang="5400000" scaled="1"/>
                </a:gradFill>
                <a:cs typeface="+mn-ea"/>
                <a:sym typeface="+mn-lt"/>
              </a:rPr>
              <a:t>功能相反，是吧</a:t>
            </a:r>
            <a:r>
              <a:rPr lang="en-US" altLang="zh-CN" sz="1400" dirty="0" smtClean="0">
                <a:gradFill>
                  <a:gsLst>
                    <a:gs pos="0">
                      <a:srgbClr val="5FD4D5"/>
                    </a:gs>
                    <a:gs pos="99000">
                      <a:srgbClr val="43A2C2"/>
                    </a:gs>
                  </a:gsLst>
                  <a:lin ang="5400000" scaled="1"/>
                </a:gradFill>
                <a:cs typeface="+mn-ea"/>
                <a:sym typeface="+mn-lt"/>
              </a:rPr>
              <a:t>MAC</a:t>
            </a:r>
            <a:r>
              <a:rPr lang="zh-CN" altLang="en-US" sz="1400" dirty="0" smtClean="0">
                <a:gradFill>
                  <a:gsLst>
                    <a:gs pos="0">
                      <a:srgbClr val="5FD4D5"/>
                    </a:gs>
                    <a:gs pos="99000">
                      <a:srgbClr val="43A2C2"/>
                    </a:gs>
                  </a:gsLst>
                  <a:lin ang="5400000" scaled="1"/>
                </a:gradFill>
                <a:cs typeface="+mn-ea"/>
                <a:sym typeface="+mn-lt"/>
              </a:rPr>
              <a:t>地址映射到</a:t>
            </a:r>
            <a:r>
              <a:rPr lang="en-US" altLang="zh-CN" sz="1400" dirty="0" smtClean="0">
                <a:gradFill>
                  <a:gsLst>
                    <a:gs pos="0">
                      <a:srgbClr val="5FD4D5"/>
                    </a:gs>
                    <a:gs pos="99000">
                      <a:srgbClr val="43A2C2"/>
                    </a:gs>
                  </a:gsLst>
                  <a:lin ang="5400000" scaled="1"/>
                </a:gradFill>
                <a:cs typeface="+mn-ea"/>
                <a:sym typeface="+mn-lt"/>
              </a:rPr>
              <a:t>IP</a:t>
            </a:r>
            <a:r>
              <a:rPr lang="zh-CN" altLang="en-US" sz="1400" dirty="0" smtClean="0">
                <a:gradFill>
                  <a:gsLst>
                    <a:gs pos="0">
                      <a:srgbClr val="5FD4D5"/>
                    </a:gs>
                    <a:gs pos="99000">
                      <a:srgbClr val="43A2C2"/>
                    </a:gs>
                  </a:gsLst>
                  <a:lin ang="5400000" scaled="1"/>
                </a:gradFill>
                <a:cs typeface="+mn-ea"/>
                <a:sym typeface="+mn-lt"/>
              </a:rPr>
              <a:t>地址</a:t>
            </a:r>
            <a:endParaRPr lang="en-US" sz="1400" dirty="0">
              <a:gradFill>
                <a:gsLst>
                  <a:gs pos="0">
                    <a:srgbClr val="5FD4D5"/>
                  </a:gs>
                  <a:gs pos="99000">
                    <a:srgbClr val="43A2C2"/>
                  </a:gs>
                </a:gsLst>
                <a:lin ang="5400000" scaled="1"/>
              </a:gradFill>
              <a:cs typeface="+mn-ea"/>
              <a:sym typeface="+mn-lt"/>
            </a:endParaRPr>
          </a:p>
        </p:txBody>
      </p:sp>
    </p:spTree>
    <p:extLst>
      <p:ext uri="{BB962C8B-B14F-4D97-AF65-F5344CB8AC3E}">
        <p14:creationId xmlns:p14="http://schemas.microsoft.com/office/powerpoint/2010/main" val="3884231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childTnLst>
                          </p:cTn>
                        </p:par>
                        <p:par>
                          <p:cTn id="11" fill="hold">
                            <p:stCondLst>
                              <p:cond delay="500"/>
                            </p:stCondLst>
                            <p:childTnLst>
                              <p:par>
                                <p:cTn id="12" presetID="14" presetClass="entr" presetSubtype="1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randombar(horizontal)">
                                      <p:cBhvr>
                                        <p:cTn id="14" dur="500"/>
                                        <p:tgtEl>
                                          <p:spTgt spid="8"/>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par>
                          <p:cTn id="18" fill="hold">
                            <p:stCondLst>
                              <p:cond delay="1000"/>
                            </p:stCondLst>
                            <p:childTnLst>
                              <p:par>
                                <p:cTn id="19" presetID="14" presetClass="entr" presetSubtype="1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randombar(horizontal)">
                                      <p:cBhvr>
                                        <p:cTn id="21" dur="500"/>
                                        <p:tgtEl>
                                          <p:spTgt spid="10"/>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childTnLst>
                          </p:cTn>
                        </p:par>
                        <p:par>
                          <p:cTn id="25" fill="hold">
                            <p:stCondLst>
                              <p:cond delay="1500"/>
                            </p:stCondLst>
                            <p:childTnLst>
                              <p:par>
                                <p:cTn id="26" presetID="14" presetClass="entr" presetSubtype="10"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500"/>
                                        <p:tgtEl>
                                          <p:spTgt spid="12"/>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500"/>
                                        <p:tgtEl>
                                          <p:spTgt spid="14"/>
                                        </p:tgtEl>
                                      </p:cBhvr>
                                    </p:animEffect>
                                  </p:childTnLst>
                                </p:cTn>
                              </p:par>
                            </p:childTnLst>
                          </p:cTn>
                        </p:par>
                        <p:par>
                          <p:cTn id="32" fill="hold">
                            <p:stCondLst>
                              <p:cond delay="2000"/>
                            </p:stCondLst>
                            <p:childTnLst>
                              <p:par>
                                <p:cTn id="33" presetID="14" presetClass="entr" presetSubtype="10"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randombar(horizontal)">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P spid="10" grpId="0" animBg="1"/>
      <p:bldP spid="11" grpId="0"/>
      <p:bldP spid="12" grpId="0" animBg="1"/>
      <p:bldP spid="14" grpId="0"/>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p:nvPr/>
        </p:nvSpPr>
        <p:spPr>
          <a:xfrm>
            <a:off x="6000752" y="4818743"/>
            <a:ext cx="3143249" cy="240392"/>
          </a:xfrm>
          <a:custGeom>
            <a:avLst/>
            <a:gdLst>
              <a:gd name="connsiteX0" fmla="*/ 240393 w 4190999"/>
              <a:gd name="connsiteY0" fmla="*/ 0 h 240392"/>
              <a:gd name="connsiteX1" fmla="*/ 4190999 w 4190999"/>
              <a:gd name="connsiteY1" fmla="*/ 0 h 240392"/>
              <a:gd name="connsiteX2" fmla="*/ 4190999 w 4190999"/>
              <a:gd name="connsiteY2" fmla="*/ 240392 h 240392"/>
              <a:gd name="connsiteX3" fmla="*/ 240393 w 4190999"/>
              <a:gd name="connsiteY3" fmla="*/ 240392 h 240392"/>
              <a:gd name="connsiteX4" fmla="*/ 0 w 4190999"/>
              <a:gd name="connsiteY4" fmla="*/ 0 h 240392"/>
              <a:gd name="connsiteX5" fmla="*/ 240392 w 4190999"/>
              <a:gd name="connsiteY5" fmla="*/ 0 h 240392"/>
              <a:gd name="connsiteX6" fmla="*/ 240392 w 4190999"/>
              <a:gd name="connsiteY6" fmla="*/ 240392 h 24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999" h="240392">
                <a:moveTo>
                  <a:pt x="240393" y="0"/>
                </a:moveTo>
                <a:lnTo>
                  <a:pt x="4190999" y="0"/>
                </a:lnTo>
                <a:lnTo>
                  <a:pt x="4190999" y="240392"/>
                </a:lnTo>
                <a:lnTo>
                  <a:pt x="240393" y="240392"/>
                </a:lnTo>
                <a:close/>
                <a:moveTo>
                  <a:pt x="0" y="0"/>
                </a:moveTo>
                <a:lnTo>
                  <a:pt x="240392" y="0"/>
                </a:lnTo>
                <a:lnTo>
                  <a:pt x="240392" y="240392"/>
                </a:lnTo>
                <a:close/>
              </a:path>
            </a:pathLst>
          </a:custGeom>
          <a:solidFill>
            <a:srgbClr val="96CAE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6" name="任意多边形 15"/>
          <p:cNvSpPr/>
          <p:nvPr/>
        </p:nvSpPr>
        <p:spPr>
          <a:xfrm>
            <a:off x="1" y="4818743"/>
            <a:ext cx="6181045" cy="240392"/>
          </a:xfrm>
          <a:custGeom>
            <a:avLst/>
            <a:gdLst>
              <a:gd name="connsiteX0" fmla="*/ 8001001 w 8241393"/>
              <a:gd name="connsiteY0" fmla="*/ 0 h 240392"/>
              <a:gd name="connsiteX1" fmla="*/ 8241393 w 8241393"/>
              <a:gd name="connsiteY1" fmla="*/ 240392 h 240392"/>
              <a:gd name="connsiteX2" fmla="*/ 8001001 w 8241393"/>
              <a:gd name="connsiteY2" fmla="*/ 240392 h 240392"/>
              <a:gd name="connsiteX3" fmla="*/ 0 w 8241393"/>
              <a:gd name="connsiteY3" fmla="*/ 0 h 240392"/>
              <a:gd name="connsiteX4" fmla="*/ 8001000 w 8241393"/>
              <a:gd name="connsiteY4" fmla="*/ 0 h 240392"/>
              <a:gd name="connsiteX5" fmla="*/ 8001000 w 8241393"/>
              <a:gd name="connsiteY5" fmla="*/ 240392 h 240392"/>
              <a:gd name="connsiteX6" fmla="*/ 0 w 8241393"/>
              <a:gd name="connsiteY6" fmla="*/ 240392 h 24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1393" h="240392">
                <a:moveTo>
                  <a:pt x="8001001" y="0"/>
                </a:moveTo>
                <a:lnTo>
                  <a:pt x="8241393" y="240392"/>
                </a:lnTo>
                <a:lnTo>
                  <a:pt x="8001001" y="240392"/>
                </a:lnTo>
                <a:close/>
                <a:moveTo>
                  <a:pt x="0" y="0"/>
                </a:moveTo>
                <a:lnTo>
                  <a:pt x="8001000" y="0"/>
                </a:lnTo>
                <a:lnTo>
                  <a:pt x="8001000" y="240392"/>
                </a:lnTo>
                <a:lnTo>
                  <a:pt x="0" y="240392"/>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矩形 6"/>
          <p:cNvSpPr/>
          <p:nvPr/>
        </p:nvSpPr>
        <p:spPr>
          <a:xfrm>
            <a:off x="4909646" y="2419817"/>
            <a:ext cx="2390398" cy="1323439"/>
          </a:xfrm>
          <a:prstGeom prst="rect">
            <a:avLst/>
          </a:prstGeom>
        </p:spPr>
        <p:txBody>
          <a:bodyPr wrap="none">
            <a:spAutoFit/>
          </a:bodyPr>
          <a:lstStyle/>
          <a:p>
            <a:pPr marL="0" marR="0" lvl="0" indent="0" algn="ctr" defTabSz="685434" rtl="0" eaLnBrk="1" fontAlgn="auto" latinLnBrk="0" hangingPunct="1">
              <a:lnSpc>
                <a:spcPct val="100000"/>
              </a:lnSpc>
              <a:spcBef>
                <a:spcPts val="0"/>
              </a:spcBef>
              <a:spcAft>
                <a:spcPts val="0"/>
              </a:spcAft>
              <a:buClrTx/>
              <a:buSzTx/>
              <a:buFontTx/>
              <a:buNone/>
              <a:tabLst/>
              <a:defRPr/>
            </a:pPr>
            <a:r>
              <a:rPr kumimoji="0" lang="zh-CN" altLang="en-US" sz="8000" b="1" i="0" u="none" strike="noStrike" kern="1200" cap="none" spc="600" normalizeH="0" baseline="0" noProof="0" dirty="0">
                <a:ln w="17780" cmpd="sng">
                  <a:solidFill>
                    <a:srgbClr val="6699FF"/>
                  </a:solidFill>
                  <a:prstDash val="solid"/>
                  <a:miter lim="800000"/>
                </a:ln>
                <a:solidFill>
                  <a:schemeClr val="bg1"/>
                </a:solidFill>
                <a:effectLst>
                  <a:outerShdw blurRad="38100" dist="38100" dir="2700000" algn="tl">
                    <a:srgbClr val="000000">
                      <a:alpha val="43137"/>
                    </a:srgbClr>
                  </a:outerShdw>
                </a:effectLst>
                <a:uLnTx/>
                <a:uFillTx/>
                <a:latin typeface="微软雅黑" pitchFamily="34" charset="-122"/>
                <a:ea typeface="微软雅黑" pitchFamily="34" charset="-122"/>
                <a:cs typeface="Tahoma" panose="020B0604030504040204" pitchFamily="34" charset="0"/>
              </a:rPr>
              <a:t>谢谢</a:t>
            </a:r>
            <a:endParaRPr kumimoji="0" lang="zh-CN" altLang="en-US" sz="8000" b="1" i="0" u="none" strike="noStrike" kern="1200" cap="none" spc="600" normalizeH="0" baseline="0" noProof="0" dirty="0">
              <a:ln w="17780" cmpd="sng">
                <a:solidFill>
                  <a:srgbClr val="6699FF"/>
                </a:solidFill>
                <a:prstDash val="solid"/>
                <a:miter lim="800000"/>
              </a:ln>
              <a:solidFill>
                <a:schemeClr val="bg1"/>
              </a:solidFill>
              <a:effectLst>
                <a:outerShdw blurRad="38100" dist="38100" dir="2700000" algn="tl">
                  <a:srgbClr val="000000">
                    <a:alpha val="43137"/>
                  </a:srgbClr>
                </a:outerShdw>
              </a:effectLst>
              <a:uLnTx/>
              <a:uFillTx/>
              <a:latin typeface="Calibri"/>
              <a:ea typeface="宋体" panose="02010600030101010101" pitchFamily="2" charset="-122"/>
            </a:endParaRPr>
          </a:p>
        </p:txBody>
      </p:sp>
      <p:pic>
        <p:nvPicPr>
          <p:cNvPr id="8" name="图片 7"/>
          <p:cNvPicPr>
            <a:picLocks noChangeAspect="1"/>
          </p:cNvPicPr>
          <p:nvPr/>
        </p:nvPicPr>
        <p:blipFill>
          <a:blip r:embed="rId3" cstate="print"/>
          <a:stretch>
            <a:fillRect/>
          </a:stretch>
        </p:blipFill>
        <p:spPr>
          <a:xfrm>
            <a:off x="633885" y="615681"/>
            <a:ext cx="3859102" cy="524301"/>
          </a:xfrm>
          <a:prstGeom prst="rect">
            <a:avLst/>
          </a:prstGeom>
        </p:spPr>
      </p:pic>
      <p:pic>
        <p:nvPicPr>
          <p:cNvPr id="9" name="图片 8"/>
          <p:cNvPicPr>
            <a:picLocks noChangeAspect="1"/>
          </p:cNvPicPr>
          <p:nvPr/>
        </p:nvPicPr>
        <p:blipFill>
          <a:blip r:embed="rId4" cstate="print"/>
          <a:stretch>
            <a:fillRect/>
          </a:stretch>
        </p:blipFill>
        <p:spPr>
          <a:xfrm>
            <a:off x="6700572" y="4709016"/>
            <a:ext cx="1743607" cy="402371"/>
          </a:xfrm>
          <a:prstGeom prst="rect">
            <a:avLst/>
          </a:prstGeom>
        </p:spPr>
      </p:pic>
    </p:spTree>
    <p:extLst>
      <p:ext uri="{BB962C8B-B14F-4D97-AF65-F5344CB8AC3E}">
        <p14:creationId xmlns:p14="http://schemas.microsoft.com/office/powerpoint/2010/main" val="4101768528"/>
      </p:ext>
    </p:extLst>
  </p:cSld>
  <p:clrMapOvr>
    <a:masterClrMapping/>
  </p:clrMapOvr>
  <mc:AlternateContent xmlns:mc="http://schemas.openxmlformats.org/markup-compatibility/2006" xmlns:p14="http://schemas.microsoft.com/office/powerpoint/2010/main">
    <mc:Choice Requires="p14">
      <p:transition>
        <p14:flip dir="r"/>
        <p:sndAc>
          <p:stSnd>
            <p:snd r:embed="rId2" name="chimes.wav"/>
          </p:stSnd>
        </p:sndAc>
      </p:transition>
    </mc:Choice>
    <mc:Fallback xmlns="">
      <p:transition>
        <p:fade/>
        <p:sndAc>
          <p:stSnd>
            <p:snd r:embed="rId5" name="chimes.wav"/>
          </p:stSnd>
        </p:sndAc>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64000">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14:bounceEnd="64000">
                                          <p:cBhvr additive="base">
                                            <p:cTn id="7" dur="500" fill="hold"/>
                                            <p:tgtEl>
                                              <p:spTgt spid="7"/>
                                            </p:tgtEl>
                                            <p:attrNameLst>
                                              <p:attrName>ppt_x</p:attrName>
                                            </p:attrNameLst>
                                          </p:cBhvr>
                                          <p:tavLst>
                                            <p:tav tm="0">
                                              <p:val>
                                                <p:strVal val="1+#ppt_w/2"/>
                                              </p:val>
                                            </p:tav>
                                            <p:tav tm="100000">
                                              <p:val>
                                                <p:strVal val="#ppt_x"/>
                                              </p:val>
                                            </p:tav>
                                          </p:tavLst>
                                        </p:anim>
                                        <p:anim calcmode="lin" valueType="num" p14:bounceEnd="64000">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a:stretch>
            <a:fillRect/>
          </a:stretch>
        </p:blipFill>
        <p:spPr>
          <a:xfrm>
            <a:off x="463306" y="4121887"/>
            <a:ext cx="636543" cy="621266"/>
          </a:xfrm>
          <a:prstGeom prst="rect">
            <a:avLst/>
          </a:prstGeom>
        </p:spPr>
      </p:pic>
      <p:pic>
        <p:nvPicPr>
          <p:cNvPr id="12" name="图片 11"/>
          <p:cNvPicPr>
            <a:picLocks noChangeAspect="1"/>
          </p:cNvPicPr>
          <p:nvPr/>
        </p:nvPicPr>
        <p:blipFill>
          <a:blip r:embed="rId2"/>
          <a:stretch>
            <a:fillRect/>
          </a:stretch>
        </p:blipFill>
        <p:spPr>
          <a:xfrm>
            <a:off x="450102" y="3056898"/>
            <a:ext cx="636543" cy="621266"/>
          </a:xfrm>
          <a:prstGeom prst="rect">
            <a:avLst/>
          </a:prstGeom>
        </p:spPr>
      </p:pic>
      <p:pic>
        <p:nvPicPr>
          <p:cNvPr id="11" name="图片 10"/>
          <p:cNvPicPr>
            <a:picLocks noChangeAspect="1"/>
          </p:cNvPicPr>
          <p:nvPr/>
        </p:nvPicPr>
        <p:blipFill>
          <a:blip r:embed="rId2"/>
          <a:stretch>
            <a:fillRect/>
          </a:stretch>
        </p:blipFill>
        <p:spPr>
          <a:xfrm>
            <a:off x="448073" y="1991909"/>
            <a:ext cx="636543" cy="621266"/>
          </a:xfrm>
          <a:prstGeom prst="rect">
            <a:avLst/>
          </a:prstGeom>
        </p:spPr>
      </p:pic>
      <p:pic>
        <p:nvPicPr>
          <p:cNvPr id="7" name="图片 6"/>
          <p:cNvPicPr>
            <a:picLocks noChangeAspect="1"/>
          </p:cNvPicPr>
          <p:nvPr/>
        </p:nvPicPr>
        <p:blipFill>
          <a:blip r:embed="rId2"/>
          <a:stretch>
            <a:fillRect/>
          </a:stretch>
        </p:blipFill>
        <p:spPr>
          <a:xfrm>
            <a:off x="448072" y="1067206"/>
            <a:ext cx="636543" cy="621266"/>
          </a:xfrm>
          <a:prstGeom prst="rect">
            <a:avLst/>
          </a:prstGeom>
        </p:spPr>
      </p:pic>
      <p:sp>
        <p:nvSpPr>
          <p:cNvPr id="2" name="日期占位符 1"/>
          <p:cNvSpPr>
            <a:spLocks noGrp="1"/>
          </p:cNvSpPr>
          <p:nvPr>
            <p:ph type="dt" sz="half" idx="10"/>
          </p:nvPr>
        </p:nvSpPr>
        <p:spPr/>
        <p:txBody>
          <a:bodyPr/>
          <a:lstStyle/>
          <a:p>
            <a:pPr>
              <a:defRPr/>
            </a:pPr>
            <a:endParaRPr lang="en-US" altLang="zh-CN" dirty="0"/>
          </a:p>
        </p:txBody>
      </p:sp>
      <p:sp>
        <p:nvSpPr>
          <p:cNvPr id="4" name="文本框 3"/>
          <p:cNvSpPr txBox="1"/>
          <p:nvPr/>
        </p:nvSpPr>
        <p:spPr>
          <a:xfrm>
            <a:off x="106878" y="142504"/>
            <a:ext cx="1246910" cy="523220"/>
          </a:xfrm>
          <a:prstGeom prst="rect">
            <a:avLst/>
          </a:prstGeom>
          <a:noFill/>
        </p:spPr>
        <p:txBody>
          <a:bodyPr wrap="square" rtlCol="0">
            <a:spAutoFit/>
          </a:bodyPr>
          <a:lstStyle/>
          <a:p>
            <a:r>
              <a:rPr lang="zh-CN" altLang="en-US" sz="2800" dirty="0" smtClean="0">
                <a:solidFill>
                  <a:schemeClr val="bg1"/>
                </a:solidFill>
              </a:rPr>
              <a:t>目录</a:t>
            </a:r>
            <a:endParaRPr lang="zh-CN" altLang="en-US" sz="2800" dirty="0">
              <a:solidFill>
                <a:schemeClr val="bg1"/>
              </a:solidFill>
            </a:endParaRPr>
          </a:p>
        </p:txBody>
      </p:sp>
      <p:sp>
        <p:nvSpPr>
          <p:cNvPr id="6" name="文本框 5"/>
          <p:cNvSpPr txBox="1"/>
          <p:nvPr/>
        </p:nvSpPr>
        <p:spPr>
          <a:xfrm>
            <a:off x="1353788" y="1102354"/>
            <a:ext cx="2814452" cy="523220"/>
          </a:xfrm>
          <a:prstGeom prst="rect">
            <a:avLst/>
          </a:prstGeom>
          <a:noFill/>
        </p:spPr>
        <p:txBody>
          <a:bodyPr wrap="square" rtlCol="0">
            <a:spAutoFit/>
          </a:bodyPr>
          <a:lstStyle/>
          <a:p>
            <a:r>
              <a:rPr lang="en-US" altLang="zh-CN" sz="2800" dirty="0" smtClean="0">
                <a:latin typeface="楷体" panose="02010609060101010101" pitchFamily="49" charset="-122"/>
                <a:ea typeface="楷体" panose="02010609060101010101" pitchFamily="49" charset="-122"/>
              </a:rPr>
              <a:t>01    </a:t>
            </a:r>
            <a:r>
              <a:rPr lang="zh-CN" altLang="en-US" sz="2800" dirty="0" smtClean="0">
                <a:latin typeface="楷体" panose="02010609060101010101" pitchFamily="49" charset="-122"/>
                <a:ea typeface="楷体" panose="02010609060101010101" pitchFamily="49" charset="-122"/>
              </a:rPr>
              <a:t>目标</a:t>
            </a:r>
            <a:endParaRPr lang="zh-CN" altLang="en-US" sz="2800" dirty="0">
              <a:latin typeface="楷体" panose="02010609060101010101" pitchFamily="49" charset="-122"/>
              <a:ea typeface="楷体" panose="02010609060101010101" pitchFamily="49" charset="-122"/>
            </a:endParaRPr>
          </a:p>
        </p:txBody>
      </p:sp>
      <p:sp>
        <p:nvSpPr>
          <p:cNvPr id="8" name="文本框 7"/>
          <p:cNvSpPr txBox="1"/>
          <p:nvPr/>
        </p:nvSpPr>
        <p:spPr>
          <a:xfrm>
            <a:off x="1353788" y="2089955"/>
            <a:ext cx="2683823" cy="523220"/>
          </a:xfrm>
          <a:prstGeom prst="rect">
            <a:avLst/>
          </a:prstGeom>
          <a:noFill/>
        </p:spPr>
        <p:txBody>
          <a:bodyPr wrap="square" rtlCol="0">
            <a:spAutoFit/>
          </a:bodyPr>
          <a:lstStyle/>
          <a:p>
            <a:r>
              <a:rPr lang="en-US" altLang="zh-CN" sz="2800" dirty="0" smtClean="0">
                <a:latin typeface="楷体" panose="02010609060101010101" pitchFamily="49" charset="-122"/>
                <a:ea typeface="楷体" panose="02010609060101010101" pitchFamily="49" charset="-122"/>
              </a:rPr>
              <a:t>02    </a:t>
            </a:r>
            <a:r>
              <a:rPr lang="zh-CN" altLang="en-US" sz="2800" dirty="0" smtClean="0">
                <a:latin typeface="楷体" panose="02010609060101010101" pitchFamily="49" charset="-122"/>
                <a:ea typeface="楷体" panose="02010609060101010101" pitchFamily="49" charset="-122"/>
              </a:rPr>
              <a:t>主要任务</a:t>
            </a:r>
            <a:endParaRPr lang="zh-CN" altLang="en-US" sz="2800" dirty="0">
              <a:latin typeface="楷体" panose="02010609060101010101" pitchFamily="49" charset="-122"/>
              <a:ea typeface="楷体" panose="02010609060101010101" pitchFamily="49" charset="-122"/>
            </a:endParaRPr>
          </a:p>
        </p:txBody>
      </p:sp>
      <p:sp>
        <p:nvSpPr>
          <p:cNvPr id="9" name="文本框 8"/>
          <p:cNvSpPr txBox="1"/>
          <p:nvPr/>
        </p:nvSpPr>
        <p:spPr>
          <a:xfrm>
            <a:off x="1353788" y="3103200"/>
            <a:ext cx="3313215" cy="523220"/>
          </a:xfrm>
          <a:prstGeom prst="rect">
            <a:avLst/>
          </a:prstGeom>
          <a:noFill/>
        </p:spPr>
        <p:txBody>
          <a:bodyPr wrap="square" rtlCol="0">
            <a:spAutoFit/>
          </a:bodyPr>
          <a:lstStyle/>
          <a:p>
            <a:r>
              <a:rPr lang="en-US" altLang="zh-CN" sz="2800" dirty="0" smtClean="0">
                <a:latin typeface="楷体" panose="02010609060101010101" pitchFamily="49" charset="-122"/>
                <a:ea typeface="楷体" panose="02010609060101010101" pitchFamily="49" charset="-122"/>
              </a:rPr>
              <a:t>03    </a:t>
            </a:r>
            <a:r>
              <a:rPr lang="zh-CN" altLang="en-US" sz="2800" dirty="0" smtClean="0">
                <a:latin typeface="楷体" panose="02010609060101010101" pitchFamily="49" charset="-122"/>
                <a:ea typeface="楷体" panose="02010609060101010101" pitchFamily="49" charset="-122"/>
              </a:rPr>
              <a:t>标准与框架</a:t>
            </a:r>
            <a:endParaRPr lang="zh-CN" altLang="en-US" sz="2800" dirty="0">
              <a:latin typeface="楷体" panose="02010609060101010101" pitchFamily="49" charset="-122"/>
              <a:ea typeface="楷体" panose="02010609060101010101" pitchFamily="49" charset="-122"/>
            </a:endParaRPr>
          </a:p>
        </p:txBody>
      </p:sp>
      <p:sp>
        <p:nvSpPr>
          <p:cNvPr id="10" name="文本框 9"/>
          <p:cNvSpPr txBox="1"/>
          <p:nvPr/>
        </p:nvSpPr>
        <p:spPr>
          <a:xfrm>
            <a:off x="1353788" y="4170910"/>
            <a:ext cx="2861951" cy="523220"/>
          </a:xfrm>
          <a:prstGeom prst="rect">
            <a:avLst/>
          </a:prstGeom>
          <a:noFill/>
        </p:spPr>
        <p:txBody>
          <a:bodyPr wrap="square" rtlCol="0">
            <a:spAutoFit/>
          </a:bodyPr>
          <a:lstStyle/>
          <a:p>
            <a:r>
              <a:rPr lang="en-US" altLang="zh-CN" sz="2800" dirty="0" smtClean="0">
                <a:latin typeface="楷体" panose="02010609060101010101" pitchFamily="49" charset="-122"/>
                <a:ea typeface="楷体" panose="02010609060101010101" pitchFamily="49" charset="-122"/>
              </a:rPr>
              <a:t>04    </a:t>
            </a:r>
            <a:r>
              <a:rPr lang="zh-CN" altLang="en-US" sz="2800" dirty="0" smtClean="0">
                <a:latin typeface="楷体" panose="02010609060101010101" pitchFamily="49" charset="-122"/>
                <a:ea typeface="楷体" panose="02010609060101010101" pitchFamily="49" charset="-122"/>
              </a:rPr>
              <a:t>协议 </a:t>
            </a:r>
            <a:endParaRPr lang="zh-CN" altLang="en-US" sz="2800" dirty="0">
              <a:latin typeface="楷体" panose="02010609060101010101" pitchFamily="49" charset="-122"/>
              <a:ea typeface="楷体" panose="02010609060101010101" pitchFamily="49" charset="-122"/>
            </a:endParaRPr>
          </a:p>
        </p:txBody>
      </p:sp>
      <p:pic>
        <p:nvPicPr>
          <p:cNvPr id="3" name="图片 2"/>
          <p:cNvPicPr>
            <a:picLocks noChangeAspect="1"/>
          </p:cNvPicPr>
          <p:nvPr/>
        </p:nvPicPr>
        <p:blipFill>
          <a:blip r:embed="rId3"/>
          <a:stretch>
            <a:fillRect/>
          </a:stretch>
        </p:blipFill>
        <p:spPr>
          <a:xfrm>
            <a:off x="6212910" y="3678164"/>
            <a:ext cx="4045907" cy="4045907"/>
          </a:xfrm>
          <a:prstGeom prst="rect">
            <a:avLst/>
          </a:prstGeom>
        </p:spPr>
      </p:pic>
    </p:spTree>
    <p:extLst>
      <p:ext uri="{BB962C8B-B14F-4D97-AF65-F5344CB8AC3E}">
        <p14:creationId xmlns:p14="http://schemas.microsoft.com/office/powerpoint/2010/main" val="2561215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endParaRPr lang="en-US" altLang="zh-CN" dirty="0" smtClean="0"/>
          </a:p>
          <a:p>
            <a:pPr>
              <a:defRPr/>
            </a:pPr>
            <a:endParaRPr lang="en-US" altLang="zh-CN" dirty="0"/>
          </a:p>
          <a:p>
            <a:pPr>
              <a:defRPr/>
            </a:pPr>
            <a:endParaRPr lang="en-US" altLang="zh-CN" dirty="0" smtClean="0"/>
          </a:p>
          <a:p>
            <a:pPr>
              <a:defRPr/>
            </a:pPr>
            <a:endParaRPr lang="en-US" altLang="zh-CN" dirty="0"/>
          </a:p>
          <a:p>
            <a:pPr>
              <a:defRPr/>
            </a:pPr>
            <a:endParaRPr lang="en-US" altLang="zh-CN" dirty="0" smtClean="0"/>
          </a:p>
          <a:p>
            <a:pPr>
              <a:defRPr/>
            </a:pPr>
            <a:endParaRPr lang="en-US" altLang="zh-CN" dirty="0"/>
          </a:p>
        </p:txBody>
      </p:sp>
      <p:sp>
        <p:nvSpPr>
          <p:cNvPr id="5" name="文本框 4"/>
          <p:cNvSpPr txBox="1"/>
          <p:nvPr/>
        </p:nvSpPr>
        <p:spPr>
          <a:xfrm>
            <a:off x="356260" y="142504"/>
            <a:ext cx="1389413" cy="523220"/>
          </a:xfrm>
          <a:prstGeom prst="rect">
            <a:avLst/>
          </a:prstGeom>
          <a:noFill/>
        </p:spPr>
        <p:txBody>
          <a:bodyPr wrap="square" rtlCol="0">
            <a:spAutoFit/>
          </a:bodyPr>
          <a:lstStyle/>
          <a:p>
            <a:r>
              <a:rPr lang="zh-CN" altLang="en-US" sz="2800" dirty="0" smtClean="0">
                <a:solidFill>
                  <a:schemeClr val="bg1"/>
                </a:solidFill>
                <a:latin typeface="楷体" panose="02010609060101010101" pitchFamily="49" charset="-122"/>
                <a:ea typeface="楷体" panose="02010609060101010101" pitchFamily="49" charset="-122"/>
              </a:rPr>
              <a:t>目标</a:t>
            </a:r>
            <a:endParaRPr lang="zh-CN" altLang="en-US" sz="2800" dirty="0">
              <a:solidFill>
                <a:schemeClr val="bg1"/>
              </a:solidFill>
              <a:latin typeface="楷体" panose="02010609060101010101" pitchFamily="49" charset="-122"/>
              <a:ea typeface="楷体" panose="02010609060101010101" pitchFamily="49" charset="-122"/>
            </a:endParaRPr>
          </a:p>
        </p:txBody>
      </p:sp>
      <p:sp>
        <p:nvSpPr>
          <p:cNvPr id="21" name="矩形 20"/>
          <p:cNvSpPr/>
          <p:nvPr/>
        </p:nvSpPr>
        <p:spPr>
          <a:xfrm>
            <a:off x="510639" y="2351314"/>
            <a:ext cx="1531917" cy="1569660"/>
          </a:xfrm>
          <a:prstGeom prst="rect">
            <a:avLst/>
          </a:prstGeom>
        </p:spPr>
        <p:txBody>
          <a:bodyPr wrap="square">
            <a:spAutoFit/>
          </a:bodyPr>
          <a:lstStyle/>
          <a:p>
            <a:pPr algn="r"/>
            <a:r>
              <a:rPr lang="en-US" altLang="zh-CN" sz="9600" b="1" dirty="0">
                <a:gradFill>
                  <a:gsLst>
                    <a:gs pos="0">
                      <a:srgbClr val="5FD4D5"/>
                    </a:gs>
                    <a:gs pos="92000">
                      <a:srgbClr val="43A2C2"/>
                    </a:gs>
                  </a:gsLst>
                  <a:lin ang="5400000" scaled="1"/>
                </a:gradFill>
                <a:latin typeface="雅黑"/>
                <a:cs typeface="+mn-ea"/>
                <a:sym typeface="+mn-lt"/>
              </a:rPr>
              <a:t>01</a:t>
            </a:r>
          </a:p>
        </p:txBody>
      </p:sp>
      <p:sp>
        <p:nvSpPr>
          <p:cNvPr id="22" name="文本框 21"/>
          <p:cNvSpPr txBox="1"/>
          <p:nvPr/>
        </p:nvSpPr>
        <p:spPr>
          <a:xfrm>
            <a:off x="2244436" y="2707574"/>
            <a:ext cx="6115792" cy="461665"/>
          </a:xfrm>
          <a:prstGeom prst="rect">
            <a:avLst/>
          </a:prstGeom>
          <a:noFill/>
        </p:spPr>
        <p:txBody>
          <a:bodyPr wrap="square" rtlCol="0">
            <a:spAutoFit/>
          </a:bodyPr>
          <a:lstStyle/>
          <a:p>
            <a:pPr algn="l"/>
            <a:r>
              <a:rPr lang="zh-CN" altLang="en-US" sz="2400" b="1" dirty="0" smtClean="0">
                <a:gradFill>
                  <a:gsLst>
                    <a:gs pos="0">
                      <a:srgbClr val="5FD4D5"/>
                    </a:gs>
                    <a:gs pos="92000">
                      <a:srgbClr val="43A2C2"/>
                    </a:gs>
                  </a:gsLst>
                  <a:lin ang="5400000" scaled="1"/>
                </a:gradFill>
                <a:cs typeface="+mn-ea"/>
                <a:sym typeface="+mn-lt"/>
              </a:rPr>
              <a:t>学习计算机网络管理的目标是什么</a:t>
            </a:r>
            <a:endParaRPr lang="zh-CN" altLang="en-US" sz="2400" b="1" dirty="0">
              <a:gradFill>
                <a:gsLst>
                  <a:gs pos="0">
                    <a:srgbClr val="5FD4D5"/>
                  </a:gs>
                  <a:gs pos="92000">
                    <a:srgbClr val="43A2C2"/>
                  </a:gs>
                </a:gsLst>
                <a:lin ang="5400000" scaled="1"/>
              </a:gradFill>
              <a:cs typeface="+mn-ea"/>
              <a:sym typeface="+mn-lt"/>
            </a:endParaRPr>
          </a:p>
        </p:txBody>
      </p:sp>
      <p:sp>
        <p:nvSpPr>
          <p:cNvPr id="23" name="矩形 22"/>
          <p:cNvSpPr/>
          <p:nvPr/>
        </p:nvSpPr>
        <p:spPr>
          <a:xfrm>
            <a:off x="2363190" y="3197227"/>
            <a:ext cx="7258965" cy="369332"/>
          </a:xfrm>
          <a:prstGeom prst="rect">
            <a:avLst/>
          </a:prstGeom>
        </p:spPr>
        <p:txBody>
          <a:bodyPr wrap="square">
            <a:spAutoFit/>
          </a:bodyPr>
          <a:lstStyle/>
          <a:p>
            <a:pPr>
              <a:lnSpc>
                <a:spcPct val="150000"/>
              </a:lnSpc>
            </a:pPr>
            <a:r>
              <a:rPr lang="en-US" altLang="zh-CN" sz="1200" dirty="0">
                <a:solidFill>
                  <a:schemeClr val="accent1"/>
                </a:solidFill>
              </a:rPr>
              <a:t>What is the purpose of learning computer network management</a:t>
            </a:r>
            <a:endParaRPr lang="zh-CN" altLang="en-US" sz="1200" spc="300" dirty="0">
              <a:solidFill>
                <a:schemeClr val="accent1"/>
              </a:solidFill>
              <a:cs typeface="+mn-ea"/>
              <a:sym typeface="+mn-lt"/>
            </a:endParaRPr>
          </a:p>
        </p:txBody>
      </p:sp>
      <p:pic>
        <p:nvPicPr>
          <p:cNvPr id="24" name="图片 23"/>
          <p:cNvPicPr>
            <a:picLocks noChangeAspect="1"/>
          </p:cNvPicPr>
          <p:nvPr/>
        </p:nvPicPr>
        <p:blipFill>
          <a:blip r:embed="rId2"/>
          <a:stretch>
            <a:fillRect/>
          </a:stretch>
        </p:blipFill>
        <p:spPr>
          <a:xfrm>
            <a:off x="7880465" y="5061940"/>
            <a:ext cx="1263535" cy="1650327"/>
          </a:xfrm>
          <a:prstGeom prst="rect">
            <a:avLst/>
          </a:prstGeom>
        </p:spPr>
      </p:pic>
    </p:spTree>
    <p:extLst>
      <p:ext uri="{BB962C8B-B14F-4D97-AF65-F5344CB8AC3E}">
        <p14:creationId xmlns:p14="http://schemas.microsoft.com/office/powerpoint/2010/main" val="3323443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2"/>
                                        </p:tgtEl>
                                        <p:attrNameLst>
                                          <p:attrName>ppt_y</p:attrName>
                                        </p:attrNameLst>
                                      </p:cBhvr>
                                      <p:tavLst>
                                        <p:tav tm="0">
                                          <p:val>
                                            <p:strVal val="#ppt_y"/>
                                          </p:val>
                                        </p:tav>
                                        <p:tav tm="100000">
                                          <p:val>
                                            <p:strVal val="#ppt_y"/>
                                          </p:val>
                                        </p:tav>
                                      </p:tavLst>
                                    </p:anim>
                                    <p:anim calcmode="lin" valueType="num">
                                      <p:cBhvr>
                                        <p:cTn id="9" dur="500" fill="hold"/>
                                        <p:tgtEl>
                                          <p:spTgt spid="2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2"/>
                                        </p:tgtEl>
                                      </p:cBhvr>
                                    </p:animEffect>
                                  </p:childTnLst>
                                </p:cTn>
                              </p:par>
                            </p:childTnLst>
                          </p:cTn>
                        </p:par>
                        <p:par>
                          <p:cTn id="12" fill="hold">
                            <p:stCondLst>
                              <p:cond delay="1200"/>
                            </p:stCondLst>
                            <p:childTnLst>
                              <p:par>
                                <p:cTn id="13" presetID="42"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anim calcmode="lin" valueType="num">
                                      <p:cBhvr>
                                        <p:cTn id="16" dur="500" fill="hold"/>
                                        <p:tgtEl>
                                          <p:spTgt spid="23"/>
                                        </p:tgtEl>
                                        <p:attrNameLst>
                                          <p:attrName>ppt_x</p:attrName>
                                        </p:attrNameLst>
                                      </p:cBhvr>
                                      <p:tavLst>
                                        <p:tav tm="0">
                                          <p:val>
                                            <p:strVal val="#ppt_x"/>
                                          </p:val>
                                        </p:tav>
                                        <p:tav tm="100000">
                                          <p:val>
                                            <p:strVal val="#ppt_x"/>
                                          </p:val>
                                        </p:tav>
                                      </p:tavLst>
                                    </p:anim>
                                    <p:anim calcmode="lin" valueType="num">
                                      <p:cBhvr>
                                        <p:cTn id="17"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endParaRPr lang="en-US" altLang="zh-CN" dirty="0" smtClean="0"/>
          </a:p>
          <a:p>
            <a:pPr>
              <a:defRPr/>
            </a:pPr>
            <a:endParaRPr lang="en-US" altLang="zh-CN" dirty="0"/>
          </a:p>
        </p:txBody>
      </p:sp>
      <p:pic>
        <p:nvPicPr>
          <p:cNvPr id="6" name="图片 5"/>
          <p:cNvPicPr>
            <a:picLocks noChangeAspect="1"/>
          </p:cNvPicPr>
          <p:nvPr/>
        </p:nvPicPr>
        <p:blipFill>
          <a:blip r:embed="rId2"/>
          <a:stretch>
            <a:fillRect/>
          </a:stretch>
        </p:blipFill>
        <p:spPr>
          <a:xfrm>
            <a:off x="7377546" y="4757188"/>
            <a:ext cx="1766454" cy="1967634"/>
          </a:xfrm>
          <a:prstGeom prst="rect">
            <a:avLst/>
          </a:prstGeom>
        </p:spPr>
      </p:pic>
      <p:sp>
        <p:nvSpPr>
          <p:cNvPr id="8" name="文本框 7"/>
          <p:cNvSpPr txBox="1"/>
          <p:nvPr/>
        </p:nvSpPr>
        <p:spPr>
          <a:xfrm>
            <a:off x="201880" y="166255"/>
            <a:ext cx="2541320" cy="523220"/>
          </a:xfrm>
          <a:prstGeom prst="rect">
            <a:avLst/>
          </a:prstGeom>
          <a:noFill/>
        </p:spPr>
        <p:txBody>
          <a:bodyPr wrap="square" rtlCol="0">
            <a:spAutoFit/>
          </a:bodyPr>
          <a:lstStyle/>
          <a:p>
            <a:r>
              <a:rPr lang="zh-CN" altLang="en-US" sz="2800" dirty="0" smtClean="0">
                <a:solidFill>
                  <a:schemeClr val="bg1"/>
                </a:solidFill>
              </a:rPr>
              <a:t>目标是什么</a:t>
            </a:r>
            <a:endParaRPr lang="zh-CN" altLang="en-US" sz="2800" dirty="0">
              <a:solidFill>
                <a:schemeClr val="bg1"/>
              </a:solidFill>
            </a:endParaRPr>
          </a:p>
        </p:txBody>
      </p:sp>
      <p:sp>
        <p:nvSpPr>
          <p:cNvPr id="9" name="文本框 8"/>
          <p:cNvSpPr txBox="1"/>
          <p:nvPr/>
        </p:nvSpPr>
        <p:spPr>
          <a:xfrm>
            <a:off x="2505694" y="1270660"/>
            <a:ext cx="5854535" cy="3046988"/>
          </a:xfrm>
          <a:prstGeom prst="rect">
            <a:avLst/>
          </a:prstGeom>
          <a:noFill/>
        </p:spPr>
        <p:txBody>
          <a:bodyPr wrap="square" rtlCol="0">
            <a:spAutoFit/>
          </a:bodyPr>
          <a:lstStyle/>
          <a:p>
            <a:r>
              <a:rPr lang="zh-CN" altLang="en-US" sz="2800" b="1" dirty="0" smtClean="0">
                <a:solidFill>
                  <a:schemeClr val="tx2"/>
                </a:solidFill>
              </a:rPr>
              <a:t>目标</a:t>
            </a:r>
            <a:endParaRPr lang="en-US" altLang="zh-CN" sz="2800" b="1" dirty="0" smtClean="0">
              <a:solidFill>
                <a:schemeClr val="tx2"/>
              </a:solidFill>
            </a:endParaRPr>
          </a:p>
          <a:p>
            <a:r>
              <a:rPr lang="en-US" altLang="zh-CN" dirty="0" smtClean="0"/>
              <a:t>      </a:t>
            </a:r>
          </a:p>
          <a:p>
            <a:endParaRPr lang="en-US" altLang="zh-CN" dirty="0"/>
          </a:p>
          <a:p>
            <a:r>
              <a:rPr lang="zh-CN" altLang="en-US" sz="2000" dirty="0" smtClean="0">
                <a:solidFill>
                  <a:schemeClr val="tx2"/>
                </a:solidFill>
              </a:rPr>
              <a:t>        </a:t>
            </a:r>
            <a:r>
              <a:rPr lang="zh-CN" altLang="en-US" sz="2000" dirty="0" smtClean="0"/>
              <a:t>在</a:t>
            </a:r>
            <a:r>
              <a:rPr lang="zh-CN" altLang="en-US" sz="2000" dirty="0"/>
              <a:t>数字化转型加速的今天，稳定、安全、高效的网络环境已成为企业核心竞争力的重要组成部分。计算机网络管理通过系统化的技术手段，致力于实现三大核心目标</a:t>
            </a:r>
            <a:endParaRPr lang="en-US" altLang="zh-CN" sz="2000" dirty="0">
              <a:cs typeface="+mn-ea"/>
              <a:sym typeface="+mn-lt"/>
            </a:endParaRPr>
          </a:p>
          <a:p>
            <a:endParaRPr lang="en-US" altLang="zh-CN" dirty="0"/>
          </a:p>
          <a:p>
            <a:endParaRPr lang="en-US" altLang="zh-CN" dirty="0" smtClean="0"/>
          </a:p>
          <a:p>
            <a:endParaRPr lang="en-US" altLang="zh-CN" dirty="0"/>
          </a:p>
          <a:p>
            <a:endParaRPr lang="zh-CN" altLang="en-US" dirty="0"/>
          </a:p>
        </p:txBody>
      </p:sp>
    </p:spTree>
    <p:extLst>
      <p:ext uri="{BB962C8B-B14F-4D97-AF65-F5344CB8AC3E}">
        <p14:creationId xmlns:p14="http://schemas.microsoft.com/office/powerpoint/2010/main" val="975498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endParaRPr lang="en-US" altLang="zh-CN"/>
          </a:p>
        </p:txBody>
      </p:sp>
      <p:pic>
        <p:nvPicPr>
          <p:cNvPr id="3" name="图片 2"/>
          <p:cNvPicPr>
            <a:picLocks noChangeAspect="1"/>
          </p:cNvPicPr>
          <p:nvPr/>
        </p:nvPicPr>
        <p:blipFill>
          <a:blip r:embed="rId2"/>
          <a:stretch>
            <a:fillRect/>
          </a:stretch>
        </p:blipFill>
        <p:spPr>
          <a:xfrm>
            <a:off x="7377546" y="4745312"/>
            <a:ext cx="1766454" cy="1967634"/>
          </a:xfrm>
          <a:prstGeom prst="rect">
            <a:avLst/>
          </a:prstGeom>
        </p:spPr>
      </p:pic>
      <p:grpSp>
        <p:nvGrpSpPr>
          <p:cNvPr id="4" name="组 15"/>
          <p:cNvGrpSpPr/>
          <p:nvPr/>
        </p:nvGrpSpPr>
        <p:grpSpPr>
          <a:xfrm>
            <a:off x="208722" y="1656566"/>
            <a:ext cx="2082659" cy="1997247"/>
            <a:chOff x="567151" y="1590061"/>
            <a:chExt cx="1574165" cy="1583055"/>
          </a:xfrm>
        </p:grpSpPr>
        <p:sp>
          <p:nvSpPr>
            <p:cNvPr id="5" name="Oval 12"/>
            <p:cNvSpPr/>
            <p:nvPr/>
          </p:nvSpPr>
          <p:spPr>
            <a:xfrm flipH="1">
              <a:off x="567151" y="1590061"/>
              <a:ext cx="1574165" cy="1583055"/>
            </a:xfrm>
            <a:prstGeom prst="ellipse">
              <a:avLst/>
            </a:prstGeom>
            <a:gradFill>
              <a:gsLst>
                <a:gs pos="0">
                  <a:srgbClr val="5FD4D5"/>
                </a:gs>
                <a:gs pos="99000">
                  <a:srgbClr val="43A2C2"/>
                </a:gs>
              </a:gsLst>
              <a:lin ang="5400000" scaled="1"/>
            </a:gradFill>
            <a:ln w="762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lumMod val="85000"/>
                  </a:schemeClr>
                </a:solidFill>
                <a:cs typeface="+mn-ea"/>
                <a:sym typeface="+mn-lt"/>
              </a:endParaRPr>
            </a:p>
          </p:txBody>
        </p:sp>
        <p:sp>
          <p:nvSpPr>
            <p:cNvPr id="6" name="Text Box 10"/>
            <p:cNvSpPr txBox="1">
              <a:spLocks noChangeArrowheads="1"/>
            </p:cNvSpPr>
            <p:nvPr/>
          </p:nvSpPr>
          <p:spPr bwMode="auto">
            <a:xfrm flipH="1">
              <a:off x="721106" y="2100010"/>
              <a:ext cx="1278890" cy="488879"/>
            </a:xfrm>
            <a:prstGeom prst="rect">
              <a:avLst/>
            </a:prstGeom>
            <a:noFill/>
            <a:ln w="9525">
              <a:noFill/>
              <a:miter lim="800000"/>
            </a:ln>
          </p:spPr>
          <p:txBody>
            <a:bodyPr wrap="square" lIns="45720" tIns="22860" rIns="45720" bIns="22860">
              <a:spAutoFit/>
            </a:bodyPr>
            <a:lstStyle/>
            <a:p>
              <a:pPr algn="ctr" defTabSz="1087755"/>
              <a:r>
                <a:rPr lang="zh-CN" altLang="en-US" sz="4000" b="1" dirty="0">
                  <a:solidFill>
                    <a:schemeClr val="bg1"/>
                  </a:solidFill>
                  <a:cs typeface="+mn-ea"/>
                  <a:sym typeface="+mn-lt"/>
                </a:rPr>
                <a:t>可用性</a:t>
              </a:r>
            </a:p>
          </p:txBody>
        </p:sp>
      </p:grpSp>
      <p:grpSp>
        <p:nvGrpSpPr>
          <p:cNvPr id="8" name="组 20"/>
          <p:cNvGrpSpPr/>
          <p:nvPr/>
        </p:nvGrpSpPr>
        <p:grpSpPr>
          <a:xfrm>
            <a:off x="2449284" y="918338"/>
            <a:ext cx="1747159" cy="1652782"/>
            <a:chOff x="565246" y="1590061"/>
            <a:chExt cx="1576070" cy="1583055"/>
          </a:xfrm>
        </p:grpSpPr>
        <p:sp>
          <p:nvSpPr>
            <p:cNvPr id="9" name="Oval 12"/>
            <p:cNvSpPr/>
            <p:nvPr/>
          </p:nvSpPr>
          <p:spPr>
            <a:xfrm flipH="1">
              <a:off x="567151" y="1590061"/>
              <a:ext cx="1574165" cy="1583055"/>
            </a:xfrm>
            <a:prstGeom prst="ellipse">
              <a:avLst/>
            </a:prstGeom>
            <a:gradFill>
              <a:gsLst>
                <a:gs pos="0">
                  <a:srgbClr val="5FD4D5"/>
                </a:gs>
                <a:gs pos="99000">
                  <a:srgbClr val="43A2C2"/>
                </a:gs>
              </a:gsLst>
              <a:lin ang="5400000" scaled="1"/>
            </a:gradFill>
            <a:ln w="762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lumMod val="85000"/>
                  </a:schemeClr>
                </a:solidFill>
                <a:cs typeface="+mn-ea"/>
                <a:sym typeface="+mn-lt"/>
              </a:endParaRPr>
            </a:p>
          </p:txBody>
        </p:sp>
        <p:sp>
          <p:nvSpPr>
            <p:cNvPr id="10" name="Text Box 10"/>
            <p:cNvSpPr txBox="1">
              <a:spLocks noChangeArrowheads="1"/>
            </p:cNvSpPr>
            <p:nvPr/>
          </p:nvSpPr>
          <p:spPr bwMode="auto">
            <a:xfrm flipH="1">
              <a:off x="565246" y="1898764"/>
              <a:ext cx="1576070" cy="567196"/>
            </a:xfrm>
            <a:prstGeom prst="rect">
              <a:avLst/>
            </a:prstGeom>
            <a:noFill/>
            <a:ln w="9525">
              <a:noFill/>
              <a:miter lim="800000"/>
            </a:ln>
          </p:spPr>
          <p:txBody>
            <a:bodyPr wrap="square" lIns="45720" tIns="22860" rIns="45720" bIns="22860">
              <a:spAutoFit/>
            </a:bodyPr>
            <a:lstStyle/>
            <a:p>
              <a:pPr algn="ctr" defTabSz="1087755"/>
              <a:r>
                <a:rPr lang="zh-CN" altLang="en-US" sz="4000" b="1" dirty="0">
                  <a:solidFill>
                    <a:schemeClr val="bg1"/>
                  </a:solidFill>
                  <a:cs typeface="+mn-ea"/>
                  <a:sym typeface="+mn-lt"/>
                </a:rPr>
                <a:t>安全性</a:t>
              </a:r>
            </a:p>
          </p:txBody>
        </p:sp>
      </p:grpSp>
      <p:grpSp>
        <p:nvGrpSpPr>
          <p:cNvPr id="11" name="组 23"/>
          <p:cNvGrpSpPr/>
          <p:nvPr/>
        </p:nvGrpSpPr>
        <p:grpSpPr>
          <a:xfrm>
            <a:off x="2449284" y="2655189"/>
            <a:ext cx="1836500" cy="1846872"/>
            <a:chOff x="567151" y="1590061"/>
            <a:chExt cx="1574165" cy="1583055"/>
          </a:xfrm>
        </p:grpSpPr>
        <p:sp>
          <p:nvSpPr>
            <p:cNvPr id="12" name="Oval 12"/>
            <p:cNvSpPr/>
            <p:nvPr/>
          </p:nvSpPr>
          <p:spPr>
            <a:xfrm flipH="1">
              <a:off x="567151" y="1590061"/>
              <a:ext cx="1574165" cy="1583055"/>
            </a:xfrm>
            <a:prstGeom prst="ellipse">
              <a:avLst/>
            </a:prstGeom>
            <a:gradFill>
              <a:gsLst>
                <a:gs pos="0">
                  <a:srgbClr val="5FD4D5"/>
                </a:gs>
                <a:gs pos="99000">
                  <a:srgbClr val="43A2C2"/>
                </a:gs>
              </a:gsLst>
              <a:lin ang="5400000" scaled="1"/>
            </a:gradFill>
            <a:ln w="762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lumMod val="85000"/>
                  </a:schemeClr>
                </a:solidFill>
                <a:cs typeface="+mn-ea"/>
                <a:sym typeface="+mn-lt"/>
              </a:endParaRPr>
            </a:p>
          </p:txBody>
        </p:sp>
        <p:sp>
          <p:nvSpPr>
            <p:cNvPr id="13" name="Text Box 10"/>
            <p:cNvSpPr txBox="1">
              <a:spLocks noChangeArrowheads="1"/>
            </p:cNvSpPr>
            <p:nvPr/>
          </p:nvSpPr>
          <p:spPr bwMode="auto">
            <a:xfrm flipH="1">
              <a:off x="713836" y="1863077"/>
              <a:ext cx="1278890" cy="1094821"/>
            </a:xfrm>
            <a:prstGeom prst="rect">
              <a:avLst/>
            </a:prstGeom>
            <a:noFill/>
            <a:ln w="9525">
              <a:noFill/>
              <a:miter lim="800000"/>
            </a:ln>
          </p:spPr>
          <p:txBody>
            <a:bodyPr wrap="square" lIns="45720" tIns="22860" rIns="45720" bIns="22860">
              <a:spAutoFit/>
            </a:bodyPr>
            <a:lstStyle/>
            <a:p>
              <a:pPr algn="ctr" defTabSz="1087755"/>
              <a:r>
                <a:rPr lang="zh-CN" altLang="en-US" sz="4000" b="1" dirty="0" smtClean="0">
                  <a:solidFill>
                    <a:schemeClr val="bg1"/>
                  </a:solidFill>
                  <a:cs typeface="+mn-ea"/>
                  <a:sym typeface="+mn-lt"/>
                </a:rPr>
                <a:t>性能优化</a:t>
              </a:r>
              <a:endParaRPr lang="en-US" altLang="zh-CN" sz="4000" b="1" dirty="0" smtClean="0">
                <a:solidFill>
                  <a:schemeClr val="bg1"/>
                </a:solidFill>
                <a:cs typeface="+mn-ea"/>
                <a:sym typeface="+mn-lt"/>
              </a:endParaRPr>
            </a:p>
          </p:txBody>
        </p:sp>
      </p:grpSp>
      <p:sp>
        <p:nvSpPr>
          <p:cNvPr id="14" name="文本框 13"/>
          <p:cNvSpPr txBox="1"/>
          <p:nvPr/>
        </p:nvSpPr>
        <p:spPr>
          <a:xfrm>
            <a:off x="4196443" y="1240638"/>
            <a:ext cx="4947557" cy="2893100"/>
          </a:xfrm>
          <a:prstGeom prst="rect">
            <a:avLst/>
          </a:prstGeom>
          <a:noFill/>
        </p:spPr>
        <p:txBody>
          <a:bodyPr wrap="square" rtlCol="0">
            <a:spAutoFit/>
          </a:bodyPr>
          <a:lstStyle/>
          <a:p>
            <a:pPr>
              <a:lnSpc>
                <a:spcPct val="150000"/>
              </a:lnSpc>
            </a:pPr>
            <a:r>
              <a:rPr lang="zh-CN" altLang="en-US" b="1" dirty="0" smtClean="0">
                <a:solidFill>
                  <a:schemeClr val="accent5"/>
                </a:solidFill>
              </a:rPr>
              <a:t> </a:t>
            </a:r>
            <a:r>
              <a:rPr lang="zh-CN" altLang="en-US" dirty="0" smtClean="0"/>
              <a:t>   计算机网络</a:t>
            </a:r>
            <a:r>
              <a:rPr lang="zh-CN" altLang="en-US" dirty="0"/>
              <a:t>管理是确保网络高效、安全、稳定运行的关键技术，其核心目标围绕可用性、安全性和性能优化展开。可用性方面具体体现在于可通过实时监控、故障检测与快速恢复保障基础服务。在安全上 ，依托访问控制、加密协议等抵御外部攻击与内部威胁，最大限度的保障了数据的机密性和完整性。性能优化则是通过流量分析等降低延迟，提升用户体验。三者之间共同协同，构建出了一个高可靠、低风险、高效率的网络环境。</a:t>
            </a:r>
            <a:endParaRPr lang="en-US" altLang="zh-CN" sz="1800" dirty="0">
              <a:cs typeface="+mn-ea"/>
              <a:sym typeface="+mn-lt"/>
            </a:endParaRPr>
          </a:p>
          <a:p>
            <a:endParaRPr lang="zh-CN" altLang="en-US" dirty="0"/>
          </a:p>
        </p:txBody>
      </p:sp>
    </p:spTree>
    <p:extLst>
      <p:ext uri="{BB962C8B-B14F-4D97-AF65-F5344CB8AC3E}">
        <p14:creationId xmlns:p14="http://schemas.microsoft.com/office/powerpoint/2010/main" val="285054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966" y="4123142"/>
            <a:ext cx="3619967" cy="2416328"/>
          </a:xfrm>
          <a:prstGeom prst="rect">
            <a:avLst/>
          </a:prstGeom>
        </p:spPr>
      </p:pic>
      <p:sp>
        <p:nvSpPr>
          <p:cNvPr id="2" name="日期占位符 1"/>
          <p:cNvSpPr>
            <a:spLocks noGrp="1"/>
          </p:cNvSpPr>
          <p:nvPr>
            <p:ph type="dt" sz="half" idx="10"/>
          </p:nvPr>
        </p:nvSpPr>
        <p:spPr/>
        <p:txBody>
          <a:bodyPr/>
          <a:lstStyle/>
          <a:p>
            <a:pPr>
              <a:defRPr/>
            </a:pPr>
            <a:r>
              <a:rPr lang="en-US" altLang="zh-CN" sz="2800" dirty="0" smtClean="0">
                <a:solidFill>
                  <a:schemeClr val="bg1"/>
                </a:solidFill>
                <a:latin typeface="楷体" panose="02010609060101010101" pitchFamily="49" charset="-122"/>
                <a:ea typeface="楷体" panose="02010609060101010101" pitchFamily="49" charset="-122"/>
              </a:rPr>
              <a:t> </a:t>
            </a:r>
            <a:endParaRPr lang="en-US" altLang="zh-CN" sz="2800" dirty="0">
              <a:solidFill>
                <a:schemeClr val="bg1"/>
              </a:solidFill>
              <a:latin typeface="楷体" panose="02010609060101010101" pitchFamily="49" charset="-122"/>
              <a:ea typeface="楷体" panose="02010609060101010101" pitchFamily="49" charset="-122"/>
            </a:endParaRPr>
          </a:p>
        </p:txBody>
      </p:sp>
      <p:pic>
        <p:nvPicPr>
          <p:cNvPr id="3" name="图片 2"/>
          <p:cNvPicPr>
            <a:picLocks noChangeAspect="1"/>
          </p:cNvPicPr>
          <p:nvPr/>
        </p:nvPicPr>
        <p:blipFill>
          <a:blip r:embed="rId3"/>
          <a:stretch>
            <a:fillRect/>
          </a:stretch>
        </p:blipFill>
        <p:spPr>
          <a:xfrm>
            <a:off x="7377546" y="4745312"/>
            <a:ext cx="1766454" cy="1967634"/>
          </a:xfrm>
          <a:prstGeom prst="rect">
            <a:avLst/>
          </a:prstGeom>
        </p:spPr>
      </p:pic>
      <p:sp>
        <p:nvSpPr>
          <p:cNvPr id="5" name="文本框 4"/>
          <p:cNvSpPr txBox="1"/>
          <p:nvPr/>
        </p:nvSpPr>
        <p:spPr>
          <a:xfrm>
            <a:off x="185979" y="170481"/>
            <a:ext cx="1968285" cy="523220"/>
          </a:xfrm>
          <a:prstGeom prst="rect">
            <a:avLst/>
          </a:prstGeom>
          <a:noFill/>
        </p:spPr>
        <p:txBody>
          <a:bodyPr wrap="square" rtlCol="0">
            <a:spAutoFit/>
          </a:bodyPr>
          <a:lstStyle/>
          <a:p>
            <a:r>
              <a:rPr lang="zh-CN" altLang="en-US" sz="2800" dirty="0" smtClean="0">
                <a:solidFill>
                  <a:schemeClr val="bg1"/>
                </a:solidFill>
                <a:latin typeface="楷体" panose="02010609060101010101" pitchFamily="49" charset="-122"/>
                <a:ea typeface="楷体" panose="02010609060101010101" pitchFamily="49" charset="-122"/>
              </a:rPr>
              <a:t>案例分析</a:t>
            </a:r>
            <a:endParaRPr lang="zh-CN" altLang="en-US" sz="2800" dirty="0">
              <a:solidFill>
                <a:schemeClr val="bg1"/>
              </a:solidFill>
              <a:latin typeface="楷体" panose="02010609060101010101" pitchFamily="49" charset="-122"/>
              <a:ea typeface="楷体" panose="02010609060101010101" pitchFamily="49" charset="-122"/>
            </a:endParaRPr>
          </a:p>
        </p:txBody>
      </p:sp>
      <p:grpSp>
        <p:nvGrpSpPr>
          <p:cNvPr id="6" name="组 15"/>
          <p:cNvGrpSpPr/>
          <p:nvPr/>
        </p:nvGrpSpPr>
        <p:grpSpPr>
          <a:xfrm>
            <a:off x="309966" y="1084881"/>
            <a:ext cx="1312375" cy="1127588"/>
            <a:chOff x="965242" y="2100009"/>
            <a:chExt cx="1278890" cy="1073106"/>
          </a:xfrm>
        </p:grpSpPr>
        <p:sp>
          <p:nvSpPr>
            <p:cNvPr id="7" name="Oval 12"/>
            <p:cNvSpPr/>
            <p:nvPr/>
          </p:nvSpPr>
          <p:spPr>
            <a:xfrm flipH="1">
              <a:off x="1068060" y="2100009"/>
              <a:ext cx="1073255" cy="1073106"/>
            </a:xfrm>
            <a:prstGeom prst="ellipse">
              <a:avLst/>
            </a:prstGeom>
            <a:gradFill>
              <a:gsLst>
                <a:gs pos="0">
                  <a:srgbClr val="5FD4D5"/>
                </a:gs>
                <a:gs pos="99000">
                  <a:srgbClr val="43A2C2"/>
                </a:gs>
              </a:gsLst>
              <a:lin ang="5400000" scaled="1"/>
            </a:gradFill>
            <a:ln w="762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lumMod val="85000"/>
                  </a:schemeClr>
                </a:solidFill>
                <a:cs typeface="+mn-ea"/>
                <a:sym typeface="+mn-lt"/>
              </a:endParaRPr>
            </a:p>
          </p:txBody>
        </p:sp>
        <p:sp>
          <p:nvSpPr>
            <p:cNvPr id="8" name="Text Box 10"/>
            <p:cNvSpPr txBox="1">
              <a:spLocks noChangeArrowheads="1"/>
            </p:cNvSpPr>
            <p:nvPr/>
          </p:nvSpPr>
          <p:spPr bwMode="auto">
            <a:xfrm flipH="1">
              <a:off x="965242" y="2495068"/>
              <a:ext cx="1278890" cy="282986"/>
            </a:xfrm>
            <a:prstGeom prst="rect">
              <a:avLst/>
            </a:prstGeom>
            <a:noFill/>
            <a:ln w="9525">
              <a:noFill/>
              <a:miter lim="800000"/>
            </a:ln>
          </p:spPr>
          <p:txBody>
            <a:bodyPr wrap="square" lIns="45720" tIns="22860" rIns="45720" bIns="22860">
              <a:spAutoFit/>
            </a:bodyPr>
            <a:lstStyle/>
            <a:p>
              <a:pPr algn="ctr" defTabSz="1087755"/>
              <a:r>
                <a:rPr lang="zh-CN" altLang="en-US" sz="2000" b="1" dirty="0">
                  <a:solidFill>
                    <a:schemeClr val="bg1"/>
                  </a:solidFill>
                  <a:cs typeface="+mn-ea"/>
                  <a:sym typeface="+mn-lt"/>
                </a:rPr>
                <a:t>可用性</a:t>
              </a:r>
            </a:p>
          </p:txBody>
        </p:sp>
      </p:grpSp>
      <p:sp>
        <p:nvSpPr>
          <p:cNvPr id="9" name="文本框 8"/>
          <p:cNvSpPr txBox="1"/>
          <p:nvPr/>
        </p:nvSpPr>
        <p:spPr>
          <a:xfrm>
            <a:off x="3037491" y="1797350"/>
            <a:ext cx="5223282" cy="2031325"/>
          </a:xfrm>
          <a:prstGeom prst="rect">
            <a:avLst/>
          </a:prstGeom>
          <a:noFill/>
        </p:spPr>
        <p:txBody>
          <a:bodyPr wrap="square" rtlCol="0">
            <a:spAutoFit/>
          </a:bodyPr>
          <a:lstStyle/>
          <a:p>
            <a:r>
              <a:rPr lang="en-US" altLang="zh-CN" sz="1800" dirty="0" smtClean="0"/>
              <a:t>2024</a:t>
            </a:r>
            <a:r>
              <a:rPr lang="zh-CN" altLang="en-US" sz="1800" dirty="0"/>
              <a:t>年</a:t>
            </a:r>
            <a:r>
              <a:rPr lang="en-US" altLang="zh-CN" sz="1800" dirty="0"/>
              <a:t>11</a:t>
            </a:r>
            <a:r>
              <a:rPr lang="zh-CN" altLang="en-US" sz="1800" dirty="0"/>
              <a:t>月</a:t>
            </a:r>
            <a:r>
              <a:rPr lang="en-US" altLang="zh-CN" sz="1800" dirty="0"/>
              <a:t>27</a:t>
            </a:r>
            <a:r>
              <a:rPr lang="zh-CN" altLang="en-US" sz="1800" dirty="0"/>
              <a:t>日，韩国仁川机场因网络故障，导致大量航班延误或取消，旅客滞留机场</a:t>
            </a:r>
            <a:r>
              <a:rPr lang="zh-CN" altLang="en-US" sz="1800" dirty="0" smtClean="0"/>
              <a:t>。</a:t>
            </a:r>
            <a:r>
              <a:rPr lang="zh-CN" altLang="en-US" sz="1800" dirty="0"/>
              <a:t>系统崩溃，航班信息无法更新，值机和登机流程</a:t>
            </a:r>
            <a:r>
              <a:rPr lang="zh-CN" altLang="en-US" sz="1800" dirty="0" smtClean="0"/>
              <a:t>受阻。</a:t>
            </a:r>
            <a:r>
              <a:rPr lang="zh-CN" altLang="en-US" sz="1800" dirty="0"/>
              <a:t>大量旅客滞留，部分旅客滞留超</a:t>
            </a:r>
            <a:r>
              <a:rPr lang="en-US" altLang="zh-CN" sz="1800" dirty="0"/>
              <a:t>40</a:t>
            </a:r>
            <a:r>
              <a:rPr lang="zh-CN" altLang="en-US" sz="1800" dirty="0" smtClean="0"/>
              <a:t>小时。</a:t>
            </a:r>
            <a:r>
              <a:rPr lang="zh-CN" altLang="en-US" sz="1800" dirty="0"/>
              <a:t>航空公司紧急启动应急预案，发布延误信息，协助旅客改签或退票</a:t>
            </a:r>
            <a:r>
              <a:rPr lang="zh-CN" altLang="en-US" sz="1800" dirty="0" smtClean="0"/>
              <a:t>。</a:t>
            </a:r>
            <a:r>
              <a:rPr lang="zh-CN" altLang="en-US" sz="1800" dirty="0"/>
              <a:t>航空公司需加强网络安全管理，完善应急预案，提升应急处置能力</a:t>
            </a:r>
            <a:r>
              <a:rPr lang="zh-CN" altLang="en-US" sz="1800" dirty="0" smtClean="0"/>
              <a:t>。  </a:t>
            </a:r>
            <a:endParaRPr lang="zh-CN" altLang="en-US" sz="1800" dirty="0"/>
          </a:p>
        </p:txBody>
      </p:sp>
    </p:spTree>
    <p:extLst>
      <p:ext uri="{BB962C8B-B14F-4D97-AF65-F5344CB8AC3E}">
        <p14:creationId xmlns:p14="http://schemas.microsoft.com/office/powerpoint/2010/main" val="255323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endParaRPr lang="en-US" altLang="zh-CN"/>
          </a:p>
        </p:txBody>
      </p:sp>
      <p:grpSp>
        <p:nvGrpSpPr>
          <p:cNvPr id="3" name="组 20"/>
          <p:cNvGrpSpPr/>
          <p:nvPr/>
        </p:nvGrpSpPr>
        <p:grpSpPr>
          <a:xfrm>
            <a:off x="-154982" y="821411"/>
            <a:ext cx="1259237" cy="788814"/>
            <a:chOff x="823638" y="2120689"/>
            <a:chExt cx="1576070" cy="1052426"/>
          </a:xfrm>
        </p:grpSpPr>
        <p:sp>
          <p:nvSpPr>
            <p:cNvPr id="4" name="Oval 12"/>
            <p:cNvSpPr/>
            <p:nvPr/>
          </p:nvSpPr>
          <p:spPr>
            <a:xfrm flipH="1">
              <a:off x="1082031" y="2120689"/>
              <a:ext cx="1059284" cy="1052426"/>
            </a:xfrm>
            <a:prstGeom prst="ellipse">
              <a:avLst/>
            </a:prstGeom>
            <a:gradFill>
              <a:gsLst>
                <a:gs pos="0">
                  <a:srgbClr val="5FD4D5"/>
                </a:gs>
                <a:gs pos="99000">
                  <a:srgbClr val="43A2C2"/>
                </a:gs>
              </a:gsLst>
              <a:lin ang="5400000" scaled="1"/>
            </a:gradFill>
            <a:ln w="762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lumMod val="85000"/>
                  </a:schemeClr>
                </a:solidFill>
                <a:cs typeface="+mn-ea"/>
                <a:sym typeface="+mn-lt"/>
              </a:endParaRPr>
            </a:p>
          </p:txBody>
        </p:sp>
        <p:sp>
          <p:nvSpPr>
            <p:cNvPr id="5" name="Text Box 10"/>
            <p:cNvSpPr txBox="1">
              <a:spLocks noChangeArrowheads="1"/>
            </p:cNvSpPr>
            <p:nvPr/>
          </p:nvSpPr>
          <p:spPr bwMode="auto">
            <a:xfrm flipH="1">
              <a:off x="823638" y="2477396"/>
              <a:ext cx="1576070" cy="339011"/>
            </a:xfrm>
            <a:prstGeom prst="rect">
              <a:avLst/>
            </a:prstGeom>
            <a:noFill/>
            <a:ln w="9525">
              <a:noFill/>
              <a:miter lim="800000"/>
            </a:ln>
          </p:spPr>
          <p:txBody>
            <a:bodyPr wrap="square" lIns="45720" tIns="22860" rIns="45720" bIns="22860">
              <a:spAutoFit/>
            </a:bodyPr>
            <a:lstStyle/>
            <a:p>
              <a:pPr algn="ctr" defTabSz="1087755"/>
              <a:r>
                <a:rPr lang="zh-CN" altLang="en-US" sz="2000" b="1" dirty="0">
                  <a:solidFill>
                    <a:schemeClr val="bg1"/>
                  </a:solidFill>
                  <a:cs typeface="+mn-ea"/>
                  <a:sym typeface="+mn-lt"/>
                </a:rPr>
                <a:t>安全性</a:t>
              </a:r>
            </a:p>
          </p:txBody>
        </p:sp>
      </p:grpSp>
      <p:sp>
        <p:nvSpPr>
          <p:cNvPr id="6" name="文本框 5"/>
          <p:cNvSpPr txBox="1"/>
          <p:nvPr/>
        </p:nvSpPr>
        <p:spPr>
          <a:xfrm>
            <a:off x="1952786" y="712922"/>
            <a:ext cx="4417017" cy="400110"/>
          </a:xfrm>
          <a:prstGeom prst="rect">
            <a:avLst/>
          </a:prstGeom>
          <a:noFill/>
        </p:spPr>
        <p:txBody>
          <a:bodyPr wrap="square" rtlCol="0">
            <a:spAutoFit/>
          </a:bodyPr>
          <a:lstStyle/>
          <a:p>
            <a:r>
              <a:rPr lang="zh-CN" altLang="en-US" sz="2000" b="1" dirty="0" smtClean="0"/>
              <a:t>你家</a:t>
            </a:r>
            <a:r>
              <a:rPr lang="en-US" altLang="zh-CN" sz="2000" b="1" dirty="0" smtClean="0"/>
              <a:t>WIFI</a:t>
            </a:r>
            <a:r>
              <a:rPr lang="zh-CN" altLang="en-US" sz="2000" b="1" dirty="0" smtClean="0"/>
              <a:t>真的安全吗？</a:t>
            </a:r>
            <a:endParaRPr lang="zh-CN" altLang="en-US" sz="2000" b="1" dirty="0"/>
          </a:p>
        </p:txBody>
      </p:sp>
      <p:sp>
        <p:nvSpPr>
          <p:cNvPr id="7" name="矩形 6"/>
          <p:cNvSpPr/>
          <p:nvPr/>
        </p:nvSpPr>
        <p:spPr>
          <a:xfrm>
            <a:off x="1287456" y="1456336"/>
            <a:ext cx="2749471" cy="338554"/>
          </a:xfrm>
          <a:prstGeom prst="rect">
            <a:avLst/>
          </a:prstGeom>
        </p:spPr>
        <p:txBody>
          <a:bodyPr wrap="none">
            <a:spAutoFit/>
          </a:bodyPr>
          <a:lstStyle/>
          <a:p>
            <a:r>
              <a:rPr lang="zh-CN" altLang="en-US" sz="1600" dirty="0">
                <a:latin typeface="-apple-system"/>
              </a:rPr>
              <a:t>邻居偷偷连接未加密的</a:t>
            </a:r>
            <a:r>
              <a:rPr lang="en-US" altLang="zh-CN" sz="1600" dirty="0">
                <a:latin typeface="-apple-system"/>
              </a:rPr>
              <a:t>Wi-Fi</a:t>
            </a:r>
            <a:endParaRPr lang="zh-CN" altLang="en-US" sz="1600" dirty="0"/>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951" y="1794890"/>
            <a:ext cx="2277695" cy="1565330"/>
          </a:xfrm>
          <a:prstGeom prst="rect">
            <a:avLst/>
          </a:prstGeom>
        </p:spPr>
      </p:pic>
      <p:sp>
        <p:nvSpPr>
          <p:cNvPr id="9" name="矩形 8"/>
          <p:cNvSpPr/>
          <p:nvPr/>
        </p:nvSpPr>
        <p:spPr>
          <a:xfrm>
            <a:off x="1333951" y="3544885"/>
            <a:ext cx="1826141" cy="338554"/>
          </a:xfrm>
          <a:prstGeom prst="rect">
            <a:avLst/>
          </a:prstGeom>
        </p:spPr>
        <p:txBody>
          <a:bodyPr wrap="none">
            <a:spAutoFit/>
          </a:bodyPr>
          <a:lstStyle/>
          <a:p>
            <a:r>
              <a:rPr lang="zh-CN" altLang="en-US" sz="1600" dirty="0">
                <a:latin typeface="-apple-system"/>
              </a:rPr>
              <a:t>用户银行卡被盗刷</a:t>
            </a:r>
            <a:endParaRPr lang="zh-CN" altLang="en-US" sz="1600" dirty="0"/>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7456" y="4068104"/>
            <a:ext cx="2293749" cy="1616592"/>
          </a:xfrm>
          <a:prstGeom prst="rect">
            <a:avLst/>
          </a:prstGeom>
        </p:spPr>
      </p:pic>
      <p:sp>
        <p:nvSpPr>
          <p:cNvPr id="11" name="矩形 10"/>
          <p:cNvSpPr/>
          <p:nvPr/>
        </p:nvSpPr>
        <p:spPr>
          <a:xfrm>
            <a:off x="4161294" y="1197473"/>
            <a:ext cx="4784580" cy="338554"/>
          </a:xfrm>
          <a:prstGeom prst="rect">
            <a:avLst/>
          </a:prstGeom>
        </p:spPr>
        <p:txBody>
          <a:bodyPr wrap="none">
            <a:spAutoFit/>
          </a:bodyPr>
          <a:lstStyle/>
          <a:p>
            <a:r>
              <a:rPr lang="zh-CN" altLang="en-US" sz="1600" dirty="0">
                <a:latin typeface="-apple-system"/>
              </a:rPr>
              <a:t>技术人员检测到陌生</a:t>
            </a:r>
            <a:r>
              <a:rPr lang="zh-CN" altLang="en-US" sz="1600" dirty="0" smtClean="0">
                <a:latin typeface="-apple-system"/>
              </a:rPr>
              <a:t>设备，</a:t>
            </a:r>
            <a:r>
              <a:rPr lang="zh-CN" altLang="en-US" sz="1600" dirty="0" smtClean="0"/>
              <a:t>用</a:t>
            </a:r>
            <a:r>
              <a:rPr lang="en-US" altLang="zh-CN" sz="1600" dirty="0"/>
              <a:t>WPA3</a:t>
            </a:r>
            <a:r>
              <a:rPr lang="zh-CN" altLang="en-US" sz="1600" dirty="0"/>
              <a:t>加密后风险解除</a:t>
            </a: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6041" y="1536027"/>
            <a:ext cx="3025620" cy="1921063"/>
          </a:xfrm>
          <a:prstGeom prst="rect">
            <a:avLst/>
          </a:prstGeom>
        </p:spPr>
      </p:pic>
      <p:pic>
        <p:nvPicPr>
          <p:cNvPr id="13" name="图片 12"/>
          <p:cNvPicPr>
            <a:picLocks noChangeAspect="1"/>
          </p:cNvPicPr>
          <p:nvPr/>
        </p:nvPicPr>
        <p:blipFill>
          <a:blip r:embed="rId5"/>
          <a:stretch>
            <a:fillRect/>
          </a:stretch>
        </p:blipFill>
        <p:spPr>
          <a:xfrm>
            <a:off x="7377546" y="4745312"/>
            <a:ext cx="1766454" cy="1967634"/>
          </a:xfrm>
          <a:prstGeom prst="rect">
            <a:avLst/>
          </a:prstGeom>
        </p:spPr>
      </p:pic>
    </p:spTree>
    <p:extLst>
      <p:ext uri="{BB962C8B-B14F-4D97-AF65-F5344CB8AC3E}">
        <p14:creationId xmlns:p14="http://schemas.microsoft.com/office/powerpoint/2010/main" val="2904136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p:txBody>
      </p:sp>
      <p:sp>
        <p:nvSpPr>
          <p:cNvPr id="6" name="矩形 5"/>
          <p:cNvSpPr/>
          <p:nvPr/>
        </p:nvSpPr>
        <p:spPr>
          <a:xfrm>
            <a:off x="1240934" y="764462"/>
            <a:ext cx="1790875" cy="400110"/>
          </a:xfrm>
          <a:prstGeom prst="rect">
            <a:avLst/>
          </a:prstGeom>
          <a:noFill/>
        </p:spPr>
        <p:txBody>
          <a:bodyPr wrap="none" lIns="91440" tIns="45720" rIns="91440" bIns="45720">
            <a:spAutoFit/>
          </a:bodyPr>
          <a:lstStyle/>
          <a:p>
            <a:pPr algn="ctr"/>
            <a:r>
              <a:rPr lang="zh-CN" altLang="en-US" sz="2000"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简单行动指南 </a:t>
            </a:r>
            <a:endParaRPr lang="zh-CN" altLang="en-US" sz="2000"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7" name="矩形 6"/>
          <p:cNvSpPr/>
          <p:nvPr/>
        </p:nvSpPr>
        <p:spPr>
          <a:xfrm>
            <a:off x="449694" y="1159467"/>
            <a:ext cx="4130298" cy="830997"/>
          </a:xfrm>
          <a:prstGeom prst="rect">
            <a:avLst/>
          </a:prstGeom>
        </p:spPr>
        <p:txBody>
          <a:bodyPr wrap="square">
            <a:spAutoFit/>
          </a:bodyPr>
          <a:lstStyle/>
          <a:p>
            <a:r>
              <a:rPr lang="zh-CN" altLang="en-US" sz="1600" b="1" dirty="0" smtClean="0">
                <a:latin typeface="-apple-system"/>
              </a:rPr>
              <a:t>如何</a:t>
            </a:r>
            <a:r>
              <a:rPr lang="zh-CN" altLang="en-US" sz="1600" b="1" dirty="0">
                <a:latin typeface="-apple-system"/>
              </a:rPr>
              <a:t>修改路由器密码</a:t>
            </a:r>
            <a:r>
              <a:rPr lang="zh-CN" altLang="en-US" sz="1600" dirty="0">
                <a:latin typeface="-apple-system"/>
              </a:rPr>
              <a:t>：查看路由器背面标签，找到默认密码，登录路由器管理界面，修改</a:t>
            </a:r>
            <a:r>
              <a:rPr lang="zh-CN" altLang="en-US" sz="1600" dirty="0" smtClean="0">
                <a:latin typeface="-apple-system"/>
              </a:rPr>
              <a:t>密码（图</a:t>
            </a:r>
            <a:r>
              <a:rPr lang="en-US" altLang="zh-CN" sz="1600" dirty="0">
                <a:latin typeface="-apple-system"/>
              </a:rPr>
              <a:t>1</a:t>
            </a:r>
            <a:r>
              <a:rPr lang="en-US" altLang="zh-CN" sz="1600" dirty="0" smtClean="0">
                <a:latin typeface="-apple-system"/>
              </a:rPr>
              <a:t>-1</a:t>
            </a:r>
            <a:r>
              <a:rPr lang="zh-CN" altLang="en-US" sz="1600" dirty="0" smtClean="0">
                <a:latin typeface="-apple-system"/>
              </a:rPr>
              <a:t>）</a:t>
            </a:r>
            <a:endParaRPr lang="zh-CN" altLang="en-US" sz="1600" dirty="0"/>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178" y="2121998"/>
            <a:ext cx="3186391" cy="1790801"/>
          </a:xfrm>
          <a:prstGeom prst="rect">
            <a:avLst/>
          </a:prstGeom>
        </p:spPr>
      </p:pic>
      <p:sp>
        <p:nvSpPr>
          <p:cNvPr id="9" name="矩形 8"/>
          <p:cNvSpPr/>
          <p:nvPr/>
        </p:nvSpPr>
        <p:spPr>
          <a:xfrm>
            <a:off x="642178" y="4205011"/>
            <a:ext cx="2459328" cy="338554"/>
          </a:xfrm>
          <a:prstGeom prst="rect">
            <a:avLst/>
          </a:prstGeom>
        </p:spPr>
        <p:txBody>
          <a:bodyPr wrap="none">
            <a:spAutoFit/>
          </a:bodyPr>
          <a:lstStyle/>
          <a:p>
            <a:r>
              <a:rPr lang="zh-CN" altLang="en-US" sz="1600" b="1" dirty="0">
                <a:latin typeface="-apple-system"/>
              </a:rPr>
              <a:t>手机查看已连接设备</a:t>
            </a:r>
            <a:r>
              <a:rPr lang="zh-CN" altLang="en-US" sz="1600" b="1" dirty="0" smtClean="0">
                <a:latin typeface="-apple-system"/>
              </a:rPr>
              <a:t>教程</a:t>
            </a:r>
            <a:endParaRPr lang="zh-CN" altLang="en-US" sz="1600" dirty="0"/>
          </a:p>
        </p:txBody>
      </p:sp>
      <p:sp>
        <p:nvSpPr>
          <p:cNvPr id="10" name="矩形 9"/>
          <p:cNvSpPr/>
          <p:nvPr/>
        </p:nvSpPr>
        <p:spPr>
          <a:xfrm>
            <a:off x="642178" y="4543565"/>
            <a:ext cx="4572000" cy="1815882"/>
          </a:xfrm>
          <a:prstGeom prst="rect">
            <a:avLst/>
          </a:prstGeom>
        </p:spPr>
        <p:txBody>
          <a:bodyPr>
            <a:spAutoFit/>
          </a:bodyPr>
          <a:lstStyle/>
          <a:p>
            <a:pPr fontAlgn="base">
              <a:buFont typeface="Arial" panose="020B0604020202020204" pitchFamily="34" charset="0"/>
              <a:buChar char="•"/>
            </a:pPr>
            <a:r>
              <a:rPr lang="en-US" altLang="zh-CN" sz="1600" b="1" dirty="0">
                <a:latin typeface="inherit"/>
              </a:rPr>
              <a:t>iOS</a:t>
            </a:r>
            <a:r>
              <a:rPr lang="zh-CN" altLang="en-US" sz="1600" dirty="0">
                <a:latin typeface="inherit"/>
              </a:rPr>
              <a:t>：进入</a:t>
            </a:r>
            <a:r>
              <a:rPr lang="en-US" altLang="zh-CN" sz="1600" dirty="0">
                <a:latin typeface="inherit"/>
              </a:rPr>
              <a:t>Wi-Fi</a:t>
            </a:r>
            <a:r>
              <a:rPr lang="zh-CN" altLang="en-US" sz="1600" dirty="0">
                <a:latin typeface="inherit"/>
              </a:rPr>
              <a:t>设置，点击已连接网络，查看设备</a:t>
            </a:r>
            <a:r>
              <a:rPr lang="zh-CN" altLang="en-US" sz="1600" dirty="0" smtClean="0">
                <a:latin typeface="inherit"/>
              </a:rPr>
              <a:t>列表</a:t>
            </a:r>
            <a:r>
              <a:rPr lang="zh-CN" altLang="en-US" sz="1600" dirty="0" smtClean="0">
                <a:latin typeface="-apple-system"/>
                <a:sym typeface="Wingdings" panose="05000000000000000000" pitchFamily="2" charset="2"/>
              </a:rPr>
              <a:t>（</a:t>
            </a:r>
            <a:r>
              <a:rPr lang="zh-CN" altLang="en-US" sz="1600" dirty="0">
                <a:latin typeface="-apple-system"/>
                <a:sym typeface="Wingdings" panose="05000000000000000000" pitchFamily="2" charset="2"/>
              </a:rPr>
              <a:t>图</a:t>
            </a:r>
            <a:r>
              <a:rPr lang="en-US" altLang="zh-CN" sz="1600" dirty="0">
                <a:latin typeface="-apple-system"/>
                <a:sym typeface="Wingdings" panose="05000000000000000000" pitchFamily="2" charset="2"/>
              </a:rPr>
              <a:t>1-2</a:t>
            </a:r>
            <a:r>
              <a:rPr lang="zh-CN" altLang="en-US" sz="1600" dirty="0" smtClean="0">
                <a:latin typeface="-apple-system"/>
              </a:rPr>
              <a:t>）</a:t>
            </a:r>
            <a:endParaRPr lang="zh-CN" altLang="en-US" sz="1600" dirty="0">
              <a:latin typeface="inherit"/>
            </a:endParaRPr>
          </a:p>
          <a:p>
            <a:pPr fontAlgn="base">
              <a:buFont typeface="Arial" panose="020B0604020202020204" pitchFamily="34" charset="0"/>
              <a:buChar char="•"/>
            </a:pPr>
            <a:r>
              <a:rPr lang="en-US" altLang="zh-CN" sz="1600" b="1" dirty="0">
                <a:latin typeface="inherit"/>
              </a:rPr>
              <a:t>Android</a:t>
            </a:r>
            <a:r>
              <a:rPr lang="zh-CN" altLang="en-US" sz="1600" dirty="0">
                <a:latin typeface="inherit"/>
              </a:rPr>
              <a:t>：进入</a:t>
            </a:r>
            <a:r>
              <a:rPr lang="en-US" altLang="zh-CN" sz="1600" dirty="0">
                <a:latin typeface="inherit"/>
              </a:rPr>
              <a:t>Wi-Fi</a:t>
            </a:r>
            <a:r>
              <a:rPr lang="zh-CN" altLang="en-US" sz="1600" dirty="0">
                <a:latin typeface="inherit"/>
              </a:rPr>
              <a:t>设置，点击已连接网络，查看设备</a:t>
            </a:r>
            <a:r>
              <a:rPr lang="zh-CN" altLang="en-US" sz="1600" dirty="0" smtClean="0">
                <a:latin typeface="inherit"/>
              </a:rPr>
              <a:t>列表</a:t>
            </a:r>
            <a:r>
              <a:rPr lang="zh-CN" altLang="en-US" sz="1600" dirty="0" smtClean="0">
                <a:latin typeface="-apple-system"/>
                <a:sym typeface="Wingdings" panose="05000000000000000000" pitchFamily="2" charset="2"/>
              </a:rPr>
              <a:t>（</a:t>
            </a:r>
            <a:r>
              <a:rPr lang="zh-CN" altLang="en-US" sz="1600" dirty="0">
                <a:latin typeface="-apple-system"/>
                <a:sym typeface="Wingdings" panose="05000000000000000000" pitchFamily="2" charset="2"/>
              </a:rPr>
              <a:t>图</a:t>
            </a:r>
            <a:r>
              <a:rPr lang="en-US" altLang="zh-CN" sz="1600" dirty="0" smtClean="0">
                <a:latin typeface="-apple-system"/>
                <a:sym typeface="Wingdings" panose="05000000000000000000" pitchFamily="2" charset="2"/>
              </a:rPr>
              <a:t>1-3</a:t>
            </a:r>
            <a:r>
              <a:rPr lang="zh-CN" altLang="en-US" sz="1600" dirty="0" smtClean="0">
                <a:latin typeface="-apple-system"/>
              </a:rPr>
              <a:t>）</a:t>
            </a:r>
            <a:endParaRPr lang="zh-CN" altLang="en-US" sz="1600" dirty="0"/>
          </a:p>
          <a:p>
            <a:pPr fontAlgn="base">
              <a:buFont typeface="Arial" panose="020B0604020202020204" pitchFamily="34" charset="0"/>
              <a:buChar char="•"/>
            </a:pPr>
            <a:endParaRPr lang="zh-CN" altLang="en-US" sz="1600" dirty="0">
              <a:latin typeface="inherit"/>
            </a:endParaRPr>
          </a:p>
          <a:p>
            <a:r>
              <a:rPr lang="zh-CN" altLang="en-US" sz="1600" dirty="0"/>
              <a:t/>
            </a:r>
            <a:br>
              <a:rPr lang="zh-CN" altLang="en-US" sz="1600" dirty="0"/>
            </a:br>
            <a:endParaRPr lang="zh-CN" altLang="en-US" sz="1600" dirty="0"/>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9321" y="1206072"/>
            <a:ext cx="2288260" cy="2258542"/>
          </a:xfrm>
          <a:prstGeom prst="rect">
            <a:avLst/>
          </a:prstGeom>
        </p:spPr>
      </p:pic>
      <p:sp>
        <p:nvSpPr>
          <p:cNvPr id="12" name="文本框 11"/>
          <p:cNvSpPr txBox="1"/>
          <p:nvPr/>
        </p:nvSpPr>
        <p:spPr>
          <a:xfrm>
            <a:off x="3828569" y="2851688"/>
            <a:ext cx="1022400" cy="309966"/>
          </a:xfrm>
          <a:prstGeom prst="rect">
            <a:avLst/>
          </a:prstGeom>
          <a:noFill/>
        </p:spPr>
        <p:txBody>
          <a:bodyPr wrap="square" rtlCol="0">
            <a:spAutoFit/>
          </a:bodyPr>
          <a:lstStyle/>
          <a:p>
            <a:r>
              <a:rPr lang="en-US" altLang="zh-CN" dirty="0" smtClean="0"/>
              <a:t>1-1</a:t>
            </a:r>
            <a:endParaRPr lang="zh-CN" altLang="en-US" dirty="0"/>
          </a:p>
        </p:txBody>
      </p:sp>
      <p:sp>
        <p:nvSpPr>
          <p:cNvPr id="13" name="文本框 12"/>
          <p:cNvSpPr txBox="1"/>
          <p:nvPr/>
        </p:nvSpPr>
        <p:spPr>
          <a:xfrm>
            <a:off x="6199321" y="3464614"/>
            <a:ext cx="945398" cy="523220"/>
          </a:xfrm>
          <a:prstGeom prst="rect">
            <a:avLst/>
          </a:prstGeom>
          <a:noFill/>
        </p:spPr>
        <p:txBody>
          <a:bodyPr wrap="square" rtlCol="0">
            <a:spAutoFit/>
          </a:bodyPr>
          <a:lstStyle/>
          <a:p>
            <a:r>
              <a:rPr lang="en-US" altLang="zh-CN" dirty="0" smtClean="0"/>
              <a:t>1-2</a:t>
            </a:r>
          </a:p>
          <a:p>
            <a:endParaRPr lang="zh-CN" altLang="en-US" dirty="0"/>
          </a:p>
        </p:txBody>
      </p:sp>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069023" y="3726224"/>
            <a:ext cx="2548856" cy="1809109"/>
          </a:xfrm>
          <a:prstGeom prst="rect">
            <a:avLst/>
          </a:prstGeom>
        </p:spPr>
      </p:pic>
      <p:sp>
        <p:nvSpPr>
          <p:cNvPr id="15" name="文本框 14"/>
          <p:cNvSpPr txBox="1"/>
          <p:nvPr/>
        </p:nvSpPr>
        <p:spPr>
          <a:xfrm>
            <a:off x="6069023" y="5656881"/>
            <a:ext cx="602997" cy="307777"/>
          </a:xfrm>
          <a:prstGeom prst="rect">
            <a:avLst/>
          </a:prstGeom>
          <a:noFill/>
        </p:spPr>
        <p:txBody>
          <a:bodyPr wrap="square" rtlCol="0">
            <a:spAutoFit/>
          </a:bodyPr>
          <a:lstStyle/>
          <a:p>
            <a:r>
              <a:rPr lang="en-US" altLang="zh-CN" dirty="0" smtClean="0"/>
              <a:t>1-3</a:t>
            </a:r>
            <a:endParaRPr lang="zh-CN" altLang="en-US" dirty="0"/>
          </a:p>
        </p:txBody>
      </p:sp>
      <p:pic>
        <p:nvPicPr>
          <p:cNvPr id="16" name="图片 15"/>
          <p:cNvPicPr>
            <a:picLocks noChangeAspect="1"/>
          </p:cNvPicPr>
          <p:nvPr/>
        </p:nvPicPr>
        <p:blipFill>
          <a:blip r:embed="rId5"/>
          <a:stretch>
            <a:fillRect/>
          </a:stretch>
        </p:blipFill>
        <p:spPr>
          <a:xfrm>
            <a:off x="7377546" y="4745312"/>
            <a:ext cx="1766454" cy="1967634"/>
          </a:xfrm>
          <a:prstGeom prst="rect">
            <a:avLst/>
          </a:prstGeom>
        </p:spPr>
      </p:pic>
    </p:spTree>
    <p:extLst>
      <p:ext uri="{BB962C8B-B14F-4D97-AF65-F5344CB8AC3E}">
        <p14:creationId xmlns:p14="http://schemas.microsoft.com/office/powerpoint/2010/main" val="1929582004"/>
      </p:ext>
    </p:extLst>
  </p:cSld>
  <p:clrMapOvr>
    <a:masterClrMapping/>
  </p:clrMapOvr>
</p:sld>
</file>

<file path=ppt/theme/theme1.xml><?xml version="1.0" encoding="utf-8"?>
<a:theme xmlns:a="http://schemas.openxmlformats.org/drawingml/2006/main" name="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9418</TotalTime>
  <Words>1806</Words>
  <Application>Microsoft Office PowerPoint</Application>
  <PresentationFormat>全屏显示(4:3)</PresentationFormat>
  <Paragraphs>189</Paragraphs>
  <Slides>24</Slides>
  <Notes>2</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24</vt:i4>
      </vt:variant>
    </vt:vector>
  </HeadingPairs>
  <TitlesOfParts>
    <vt:vector size="40" baseType="lpstr">
      <vt:lpstr>-apple-system</vt:lpstr>
      <vt:lpstr>inherit</vt:lpstr>
      <vt:lpstr>等线</vt:lpstr>
      <vt:lpstr>仿宋</vt:lpstr>
      <vt:lpstr>华文隶书</vt:lpstr>
      <vt:lpstr>楷体</vt:lpstr>
      <vt:lpstr>楷体_GB2312</vt:lpstr>
      <vt:lpstr>宋体</vt:lpstr>
      <vt:lpstr>微软雅黑</vt:lpstr>
      <vt:lpstr>雅黑</vt:lpstr>
      <vt:lpstr>Arial</vt:lpstr>
      <vt:lpstr>Arial Black</vt:lpstr>
      <vt:lpstr>Calibri</vt:lpstr>
      <vt:lpstr>Tahoma</vt:lpstr>
      <vt:lpstr>Wingdings</vt:lpstr>
      <vt:lpstr>Office 主题</vt:lpstr>
      <vt:lpstr>计算机网络管理应用 </vt:lpstr>
      <vt:lpstr>前言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HZW</dc:creator>
  <cp:lastModifiedBy>Administrator</cp:lastModifiedBy>
  <cp:revision>1184</cp:revision>
  <dcterms:created xsi:type="dcterms:W3CDTF">2014-07-13T02:54:52Z</dcterms:created>
  <dcterms:modified xsi:type="dcterms:W3CDTF">2025-05-09T05:03:33Z</dcterms:modified>
</cp:coreProperties>
</file>